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18" r:id="rId2"/>
    <p:sldId id="334" r:id="rId3"/>
    <p:sldId id="436" r:id="rId4"/>
    <p:sldId id="388" r:id="rId5"/>
    <p:sldId id="367" r:id="rId6"/>
    <p:sldId id="340" r:id="rId7"/>
    <p:sldId id="432" r:id="rId8"/>
    <p:sldId id="437" r:id="rId9"/>
    <p:sldId id="405" r:id="rId10"/>
    <p:sldId id="441" r:id="rId11"/>
    <p:sldId id="438" r:id="rId12"/>
    <p:sldId id="431" r:id="rId13"/>
    <p:sldId id="439" r:id="rId14"/>
    <p:sldId id="379" r:id="rId15"/>
    <p:sldId id="426" r:id="rId16"/>
    <p:sldId id="339" r:id="rId17"/>
  </p:sldIdLst>
  <p:sldSz cx="12192000" cy="6858000"/>
  <p:notesSz cx="6858000" cy="9144000"/>
  <p:custDataLst>
    <p:tags r:id="rId2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7518782-CBD7-49FB-A1F0-4350B15565E1}">
          <p14:sldIdLst>
            <p14:sldId id="318"/>
            <p14:sldId id="334"/>
            <p14:sldId id="436"/>
            <p14:sldId id="388"/>
            <p14:sldId id="367"/>
            <p14:sldId id="340"/>
            <p14:sldId id="432"/>
            <p14:sldId id="437"/>
            <p14:sldId id="405"/>
            <p14:sldId id="441"/>
            <p14:sldId id="438"/>
            <p14:sldId id="431"/>
            <p14:sldId id="439"/>
            <p14:sldId id="379"/>
            <p14:sldId id="426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6">
          <p15:clr>
            <a:srgbClr val="A4A3A4"/>
          </p15:clr>
        </p15:guide>
        <p15:guide id="2" pos="39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97DA"/>
    <a:srgbClr val="0000FF"/>
    <a:srgbClr val="71C4F0"/>
    <a:srgbClr val="0070C0"/>
    <a:srgbClr val="338DCD"/>
    <a:srgbClr val="404040"/>
    <a:srgbClr val="007E37"/>
    <a:srgbClr val="FEFE21"/>
    <a:srgbClr val="E1C119"/>
    <a:srgbClr val="364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6" autoAdjust="0"/>
    <p:restoredTop sz="82133" autoAdjust="0"/>
  </p:normalViewPr>
  <p:slideViewPr>
    <p:cSldViewPr showGuides="1">
      <p:cViewPr varScale="1">
        <p:scale>
          <a:sx n="135" d="100"/>
          <a:sy n="135" d="100"/>
        </p:scale>
        <p:origin x="1484" y="80"/>
      </p:cViewPr>
      <p:guideLst>
        <p:guide orient="horz" pos="1996"/>
        <p:guide pos="39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3BD27E-6671-4E3E-8C37-18DF614DE0DE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D3AF2D5-6264-4A7D-8DF1-B37F81B383E5}">
      <dgm:prSet phldrT="[文本]" custT="1"/>
      <dgm:spPr/>
      <dgm:t>
        <a:bodyPr/>
        <a:lstStyle/>
        <a:p>
          <a:endParaRPr lang="zh-CN" altLang="en-US" sz="800" dirty="0"/>
        </a:p>
      </dgm:t>
    </dgm:pt>
    <dgm:pt modelId="{626EDEF9-65D2-4881-B5BF-39A43634C476}" type="parTrans" cxnId="{4A2679ED-99B7-4215-ABF9-3FA5E495D292}">
      <dgm:prSet/>
      <dgm:spPr/>
      <dgm:t>
        <a:bodyPr/>
        <a:lstStyle/>
        <a:p>
          <a:endParaRPr lang="zh-CN" altLang="en-US"/>
        </a:p>
      </dgm:t>
    </dgm:pt>
    <dgm:pt modelId="{5FB953FD-04EC-497A-B35D-4B9142BC80BA}" type="sibTrans" cxnId="{4A2679ED-99B7-4215-ABF9-3FA5E495D292}">
      <dgm:prSet/>
      <dgm:spPr/>
      <dgm:t>
        <a:bodyPr/>
        <a:lstStyle/>
        <a:p>
          <a:endParaRPr lang="zh-CN" altLang="en-US"/>
        </a:p>
      </dgm:t>
    </dgm:pt>
    <dgm:pt modelId="{57699C37-A576-49FA-AF3E-4B839841FA87}">
      <dgm:prSet phldrT="[文本]" custT="1"/>
      <dgm:spPr/>
      <dgm:t>
        <a:bodyPr/>
        <a:lstStyle/>
        <a:p>
          <a:endParaRPr lang="zh-CN" altLang="en-US" sz="1400" dirty="0"/>
        </a:p>
      </dgm:t>
    </dgm:pt>
    <dgm:pt modelId="{D609E885-0841-41E3-9102-B389FA3CABF9}" type="parTrans" cxnId="{B0CC584C-1DB6-4C59-80F7-C6D32CABB388}">
      <dgm:prSet/>
      <dgm:spPr/>
      <dgm:t>
        <a:bodyPr/>
        <a:lstStyle/>
        <a:p>
          <a:endParaRPr lang="zh-CN" altLang="en-US"/>
        </a:p>
      </dgm:t>
    </dgm:pt>
    <dgm:pt modelId="{82ED7E30-3D89-444F-9C95-CF2D2862E6B1}" type="sibTrans" cxnId="{B0CC584C-1DB6-4C59-80F7-C6D32CABB388}">
      <dgm:prSet/>
      <dgm:spPr/>
      <dgm:t>
        <a:bodyPr/>
        <a:lstStyle/>
        <a:p>
          <a:endParaRPr lang="zh-CN" altLang="en-US"/>
        </a:p>
      </dgm:t>
    </dgm:pt>
    <dgm:pt modelId="{947751EF-D752-43A6-86F9-3DBC160D715B}">
      <dgm:prSet phldrT="[文本]" custT="1"/>
      <dgm:spPr/>
      <dgm:t>
        <a:bodyPr/>
        <a:lstStyle/>
        <a:p>
          <a:endParaRPr lang="zh-CN" altLang="en-US" sz="1400" kern="1200" dirty="0"/>
        </a:p>
      </dgm:t>
    </dgm:pt>
    <dgm:pt modelId="{909B0A85-8222-4A77-8019-ED176213532C}" type="parTrans" cxnId="{88DA93A5-FEE8-4147-971B-E830F8169929}">
      <dgm:prSet/>
      <dgm:spPr/>
      <dgm:t>
        <a:bodyPr/>
        <a:lstStyle/>
        <a:p>
          <a:endParaRPr lang="zh-CN" altLang="en-US"/>
        </a:p>
      </dgm:t>
    </dgm:pt>
    <dgm:pt modelId="{FE81F80C-4818-4ACA-B677-30D5DC3E173B}" type="sibTrans" cxnId="{88DA93A5-FEE8-4147-971B-E830F8169929}">
      <dgm:prSet/>
      <dgm:spPr/>
      <dgm:t>
        <a:bodyPr/>
        <a:lstStyle/>
        <a:p>
          <a:endParaRPr lang="zh-CN" altLang="en-US"/>
        </a:p>
      </dgm:t>
    </dgm:pt>
    <dgm:pt modelId="{23D86450-DED0-4217-AF30-620EE55BD629}">
      <dgm:prSet phldrT="[文本]" custT="1"/>
      <dgm:spPr/>
      <dgm:t>
        <a:bodyPr/>
        <a:lstStyle/>
        <a:p>
          <a:endParaRPr lang="zh-CN" altLang="en-US" sz="1400" dirty="0"/>
        </a:p>
      </dgm:t>
    </dgm:pt>
    <dgm:pt modelId="{03DE51B1-3470-4A8C-A425-60BC641FFD7F}" type="parTrans" cxnId="{4FC6D74A-922E-48C8-8279-EA4B33E7F9BA}">
      <dgm:prSet/>
      <dgm:spPr/>
      <dgm:t>
        <a:bodyPr/>
        <a:lstStyle/>
        <a:p>
          <a:endParaRPr lang="zh-CN" altLang="en-US"/>
        </a:p>
      </dgm:t>
    </dgm:pt>
    <dgm:pt modelId="{C23059BB-9FB2-44A1-9570-FF7CA0444B1E}" type="sibTrans" cxnId="{4FC6D74A-922E-48C8-8279-EA4B33E7F9BA}">
      <dgm:prSet/>
      <dgm:spPr/>
      <dgm:t>
        <a:bodyPr/>
        <a:lstStyle/>
        <a:p>
          <a:endParaRPr lang="zh-CN" altLang="en-US"/>
        </a:p>
      </dgm:t>
    </dgm:pt>
    <dgm:pt modelId="{30FE218E-E46A-4B0A-AE94-A0D2EBA1A6C8}">
      <dgm:prSet phldrT="[文本]" custT="1"/>
      <dgm:spPr/>
      <dgm:t>
        <a:bodyPr/>
        <a:lstStyle/>
        <a:p>
          <a:endParaRPr lang="zh-CN" altLang="en-US" sz="1400" dirty="0"/>
        </a:p>
      </dgm:t>
    </dgm:pt>
    <dgm:pt modelId="{587699A3-BB84-493C-BEC8-8467E0457EDB}" type="parTrans" cxnId="{04CD0811-77EC-4066-ACCA-12D706A623CD}">
      <dgm:prSet/>
      <dgm:spPr/>
      <dgm:t>
        <a:bodyPr/>
        <a:lstStyle/>
        <a:p>
          <a:endParaRPr lang="zh-CN" altLang="en-US"/>
        </a:p>
      </dgm:t>
    </dgm:pt>
    <dgm:pt modelId="{3FDB449C-A881-4517-B9C4-66E6630F7679}" type="sibTrans" cxnId="{04CD0811-77EC-4066-ACCA-12D706A623CD}">
      <dgm:prSet/>
      <dgm:spPr/>
      <dgm:t>
        <a:bodyPr/>
        <a:lstStyle/>
        <a:p>
          <a:endParaRPr lang="zh-CN" altLang="en-US"/>
        </a:p>
      </dgm:t>
    </dgm:pt>
    <dgm:pt modelId="{4697FA3A-0EA1-4F6E-A6F3-BB35233F77B4}">
      <dgm:prSet phldrT="[文本]" custT="1"/>
      <dgm:spPr/>
      <dgm:t>
        <a:bodyPr/>
        <a:lstStyle/>
        <a:p>
          <a:endParaRPr lang="zh-CN" altLang="en-US" sz="1400" dirty="0"/>
        </a:p>
      </dgm:t>
    </dgm:pt>
    <dgm:pt modelId="{F4251B73-6BB5-49B6-ACFB-46C365B9DA22}" type="parTrans" cxnId="{6ADC4F76-BE33-4244-81CB-FFDCB2491041}">
      <dgm:prSet/>
      <dgm:spPr/>
      <dgm:t>
        <a:bodyPr/>
        <a:lstStyle/>
        <a:p>
          <a:endParaRPr lang="zh-CN" altLang="en-US"/>
        </a:p>
      </dgm:t>
    </dgm:pt>
    <dgm:pt modelId="{D0346FAD-D841-48C7-8333-CE0D4350C6D7}" type="sibTrans" cxnId="{6ADC4F76-BE33-4244-81CB-FFDCB2491041}">
      <dgm:prSet/>
      <dgm:spPr/>
      <dgm:t>
        <a:bodyPr/>
        <a:lstStyle/>
        <a:p>
          <a:endParaRPr lang="zh-CN" altLang="en-US"/>
        </a:p>
      </dgm:t>
    </dgm:pt>
    <dgm:pt modelId="{D4051B69-A841-41A5-8E96-E8313E8416EF}">
      <dgm:prSet phldrT="[文本]" custT="1"/>
      <dgm:spPr/>
      <dgm:t>
        <a:bodyPr/>
        <a:lstStyle/>
        <a:p>
          <a:endParaRPr lang="zh-CN" altLang="en-US" sz="1400" dirty="0"/>
        </a:p>
      </dgm:t>
    </dgm:pt>
    <dgm:pt modelId="{BC15F428-4346-4F12-A9DA-7988185AF57F}" type="parTrans" cxnId="{06753944-EB30-4559-A886-42ADCC145CFA}">
      <dgm:prSet/>
      <dgm:spPr/>
      <dgm:t>
        <a:bodyPr/>
        <a:lstStyle/>
        <a:p>
          <a:endParaRPr lang="zh-CN" altLang="en-US"/>
        </a:p>
      </dgm:t>
    </dgm:pt>
    <dgm:pt modelId="{E42DE062-46E1-4702-A3C4-B2DCE21D0BB3}" type="sibTrans" cxnId="{06753944-EB30-4559-A886-42ADCC145CFA}">
      <dgm:prSet/>
      <dgm:spPr/>
      <dgm:t>
        <a:bodyPr/>
        <a:lstStyle/>
        <a:p>
          <a:endParaRPr lang="zh-CN" altLang="en-US"/>
        </a:p>
      </dgm:t>
    </dgm:pt>
    <dgm:pt modelId="{D4DEAE3C-AC6C-4202-8827-AC9D60B60EA9}">
      <dgm:prSet phldrT="[文本]" custT="1"/>
      <dgm:spPr/>
      <dgm:t>
        <a:bodyPr/>
        <a:lstStyle/>
        <a:p>
          <a:endParaRPr lang="zh-CN" altLang="en-US" sz="1400" dirty="0"/>
        </a:p>
      </dgm:t>
    </dgm:pt>
    <dgm:pt modelId="{E7C2F29E-E8BE-4269-8F97-AB74539F364D}" type="parTrans" cxnId="{73CABB08-1CD9-4D3D-9FF1-ECABA68F687A}">
      <dgm:prSet/>
      <dgm:spPr/>
      <dgm:t>
        <a:bodyPr/>
        <a:lstStyle/>
        <a:p>
          <a:endParaRPr lang="zh-CN" altLang="en-US"/>
        </a:p>
      </dgm:t>
    </dgm:pt>
    <dgm:pt modelId="{F21EB9C2-BE9C-47FD-8872-046FA9C041E3}" type="sibTrans" cxnId="{73CABB08-1CD9-4D3D-9FF1-ECABA68F687A}">
      <dgm:prSet/>
      <dgm:spPr/>
      <dgm:t>
        <a:bodyPr/>
        <a:lstStyle/>
        <a:p>
          <a:endParaRPr lang="zh-CN" altLang="en-US"/>
        </a:p>
      </dgm:t>
    </dgm:pt>
    <dgm:pt modelId="{B56A4CFA-4248-466A-B9D0-9D52563554B8}">
      <dgm:prSet phldrT="[文本]" custT="1"/>
      <dgm:spPr/>
      <dgm:t>
        <a:bodyPr/>
        <a:lstStyle/>
        <a:p>
          <a:endParaRPr lang="zh-CN" altLang="en-US" sz="1400" dirty="0"/>
        </a:p>
      </dgm:t>
    </dgm:pt>
    <dgm:pt modelId="{4604A035-4146-4527-8046-B55712F08AEA}" type="sibTrans" cxnId="{E4BCF1CE-012C-4EAB-ACBB-751AF9E10646}">
      <dgm:prSet/>
      <dgm:spPr/>
      <dgm:t>
        <a:bodyPr/>
        <a:lstStyle/>
        <a:p>
          <a:endParaRPr lang="zh-CN" altLang="en-US"/>
        </a:p>
      </dgm:t>
    </dgm:pt>
    <dgm:pt modelId="{21AC1D83-E971-4D63-92D7-D01D15D4A492}" type="parTrans" cxnId="{E4BCF1CE-012C-4EAB-ACBB-751AF9E10646}">
      <dgm:prSet/>
      <dgm:spPr/>
      <dgm:t>
        <a:bodyPr/>
        <a:lstStyle/>
        <a:p>
          <a:endParaRPr lang="zh-CN" altLang="en-US"/>
        </a:p>
      </dgm:t>
    </dgm:pt>
    <dgm:pt modelId="{6A5430C3-91B9-412F-8280-E2FF8FCAA459}" type="pres">
      <dgm:prSet presAssocID="{DE3BD27E-6671-4E3E-8C37-18DF614DE0DE}" presName="Name0" presStyleCnt="0">
        <dgm:presLayoutVars>
          <dgm:dir/>
          <dgm:resizeHandles val="exact"/>
        </dgm:presLayoutVars>
      </dgm:prSet>
      <dgm:spPr/>
    </dgm:pt>
    <dgm:pt modelId="{32086712-E7F9-4DD8-8066-D7A9C433BC91}" type="pres">
      <dgm:prSet presAssocID="{DE3BD27E-6671-4E3E-8C37-18DF614DE0DE}" presName="arrow" presStyleLbl="bgShp" presStyleIdx="0" presStyleCnt="1"/>
      <dgm:spPr/>
    </dgm:pt>
    <dgm:pt modelId="{F313E1D6-0A6E-4BB4-95CB-E37DE0D58191}" type="pres">
      <dgm:prSet presAssocID="{DE3BD27E-6671-4E3E-8C37-18DF614DE0DE}" presName="points" presStyleCnt="0"/>
      <dgm:spPr/>
    </dgm:pt>
    <dgm:pt modelId="{99E0EED7-852E-4E52-8A33-257F29F91D3B}" type="pres">
      <dgm:prSet presAssocID="{AD3AF2D5-6264-4A7D-8DF1-B37F81B383E5}" presName="compositeA" presStyleCnt="0"/>
      <dgm:spPr/>
    </dgm:pt>
    <dgm:pt modelId="{59D0D305-7ED8-43CA-82E7-4CDED6D8BB13}" type="pres">
      <dgm:prSet presAssocID="{AD3AF2D5-6264-4A7D-8DF1-B37F81B383E5}" presName="textA" presStyleLbl="revTx" presStyleIdx="0" presStyleCnt="9">
        <dgm:presLayoutVars>
          <dgm:bulletEnabled val="1"/>
        </dgm:presLayoutVars>
      </dgm:prSet>
      <dgm:spPr/>
    </dgm:pt>
    <dgm:pt modelId="{7796D9F6-AB67-4049-9EF8-DBDE9B22DD15}" type="pres">
      <dgm:prSet presAssocID="{AD3AF2D5-6264-4A7D-8DF1-B37F81B383E5}" presName="circleA" presStyleLbl="node1" presStyleIdx="0" presStyleCnt="9"/>
      <dgm:spPr/>
    </dgm:pt>
    <dgm:pt modelId="{0AAA3B53-AB9B-41AF-A86C-F61F5D8BB5D2}" type="pres">
      <dgm:prSet presAssocID="{AD3AF2D5-6264-4A7D-8DF1-B37F81B383E5}" presName="spaceA" presStyleCnt="0"/>
      <dgm:spPr/>
    </dgm:pt>
    <dgm:pt modelId="{BF11E9E3-8785-4184-859A-7EB082B6C598}" type="pres">
      <dgm:prSet presAssocID="{5FB953FD-04EC-497A-B35D-4B9142BC80BA}" presName="space" presStyleCnt="0"/>
      <dgm:spPr/>
    </dgm:pt>
    <dgm:pt modelId="{D1D64865-B572-4F21-AD4E-42A24B37A961}" type="pres">
      <dgm:prSet presAssocID="{57699C37-A576-49FA-AF3E-4B839841FA87}" presName="compositeB" presStyleCnt="0"/>
      <dgm:spPr/>
    </dgm:pt>
    <dgm:pt modelId="{645CB8EF-0E6A-4B0F-8B3B-48F4BF30FD54}" type="pres">
      <dgm:prSet presAssocID="{57699C37-A576-49FA-AF3E-4B839841FA87}" presName="textB" presStyleLbl="revTx" presStyleIdx="1" presStyleCnt="9" custScaleX="108337">
        <dgm:presLayoutVars>
          <dgm:bulletEnabled val="1"/>
        </dgm:presLayoutVars>
      </dgm:prSet>
      <dgm:spPr/>
    </dgm:pt>
    <dgm:pt modelId="{55759D42-074B-4206-9E4A-D4D27F0A798F}" type="pres">
      <dgm:prSet presAssocID="{57699C37-A576-49FA-AF3E-4B839841FA87}" presName="circleB" presStyleLbl="node1" presStyleIdx="1" presStyleCnt="9"/>
      <dgm:spPr/>
    </dgm:pt>
    <dgm:pt modelId="{E7064D33-738F-43AC-A447-CB2483E8DBFE}" type="pres">
      <dgm:prSet presAssocID="{57699C37-A576-49FA-AF3E-4B839841FA87}" presName="spaceB" presStyleCnt="0"/>
      <dgm:spPr/>
    </dgm:pt>
    <dgm:pt modelId="{45B6710E-D78D-462D-A4C4-2309671B6110}" type="pres">
      <dgm:prSet presAssocID="{82ED7E30-3D89-444F-9C95-CF2D2862E6B1}" presName="space" presStyleCnt="0"/>
      <dgm:spPr/>
    </dgm:pt>
    <dgm:pt modelId="{37AE843E-9BE8-4E4A-9010-5A3E9D889E3D}" type="pres">
      <dgm:prSet presAssocID="{947751EF-D752-43A6-86F9-3DBC160D715B}" presName="compositeA" presStyleCnt="0"/>
      <dgm:spPr/>
    </dgm:pt>
    <dgm:pt modelId="{137BC7D5-A114-4D05-80F6-49A191D748FB}" type="pres">
      <dgm:prSet presAssocID="{947751EF-D752-43A6-86F9-3DBC160D715B}" presName="textA" presStyleLbl="revTx" presStyleIdx="2" presStyleCnt="9" custScaleX="226100">
        <dgm:presLayoutVars>
          <dgm:bulletEnabled val="1"/>
        </dgm:presLayoutVars>
      </dgm:prSet>
      <dgm:spPr/>
    </dgm:pt>
    <dgm:pt modelId="{D02465E4-1641-4551-A2AA-FE1F102718BC}" type="pres">
      <dgm:prSet presAssocID="{947751EF-D752-43A6-86F9-3DBC160D715B}" presName="circleA" presStyleLbl="node1" presStyleIdx="2" presStyleCnt="9"/>
      <dgm:spPr/>
    </dgm:pt>
    <dgm:pt modelId="{AA972E3A-E4EF-4493-9687-1118061F2BA5}" type="pres">
      <dgm:prSet presAssocID="{947751EF-D752-43A6-86F9-3DBC160D715B}" presName="spaceA" presStyleCnt="0"/>
      <dgm:spPr/>
    </dgm:pt>
    <dgm:pt modelId="{3BAC8DFF-A5A3-49BD-B237-66B88F930D90}" type="pres">
      <dgm:prSet presAssocID="{FE81F80C-4818-4ACA-B677-30D5DC3E173B}" presName="space" presStyleCnt="0"/>
      <dgm:spPr/>
    </dgm:pt>
    <dgm:pt modelId="{53CA65B1-D483-4F74-ADA5-82B102AB5D4A}" type="pres">
      <dgm:prSet presAssocID="{23D86450-DED0-4217-AF30-620EE55BD629}" presName="compositeB" presStyleCnt="0"/>
      <dgm:spPr/>
    </dgm:pt>
    <dgm:pt modelId="{FBD0A14D-22E3-437B-85F2-BEA46B107FEE}" type="pres">
      <dgm:prSet presAssocID="{23D86450-DED0-4217-AF30-620EE55BD629}" presName="textB" presStyleLbl="revTx" presStyleIdx="3" presStyleCnt="9">
        <dgm:presLayoutVars>
          <dgm:bulletEnabled val="1"/>
        </dgm:presLayoutVars>
      </dgm:prSet>
      <dgm:spPr/>
    </dgm:pt>
    <dgm:pt modelId="{C8130019-1713-4D55-8D4B-C96A4DD0964E}" type="pres">
      <dgm:prSet presAssocID="{23D86450-DED0-4217-AF30-620EE55BD629}" presName="circleB" presStyleLbl="node1" presStyleIdx="3" presStyleCnt="9" custLinFactX="-62230" custLinFactNeighborX="-100000" custLinFactNeighborY="3826"/>
      <dgm:spPr/>
    </dgm:pt>
    <dgm:pt modelId="{CE507005-6D7F-440D-B51C-1DBC82367224}" type="pres">
      <dgm:prSet presAssocID="{23D86450-DED0-4217-AF30-620EE55BD629}" presName="spaceB" presStyleCnt="0"/>
      <dgm:spPr/>
    </dgm:pt>
    <dgm:pt modelId="{6E74BF4F-ADF0-48EF-965D-873EDF47447A}" type="pres">
      <dgm:prSet presAssocID="{C23059BB-9FB2-44A1-9570-FF7CA0444B1E}" presName="space" presStyleCnt="0"/>
      <dgm:spPr/>
    </dgm:pt>
    <dgm:pt modelId="{BD3F782B-1CAD-4C8E-B04F-FCD0EC8A899D}" type="pres">
      <dgm:prSet presAssocID="{30FE218E-E46A-4B0A-AE94-A0D2EBA1A6C8}" presName="compositeA" presStyleCnt="0"/>
      <dgm:spPr/>
    </dgm:pt>
    <dgm:pt modelId="{2885BAAC-C76E-4138-9833-DDEAB5F09AEE}" type="pres">
      <dgm:prSet presAssocID="{30FE218E-E46A-4B0A-AE94-A0D2EBA1A6C8}" presName="textA" presStyleLbl="revTx" presStyleIdx="4" presStyleCnt="9">
        <dgm:presLayoutVars>
          <dgm:bulletEnabled val="1"/>
        </dgm:presLayoutVars>
      </dgm:prSet>
      <dgm:spPr/>
    </dgm:pt>
    <dgm:pt modelId="{771833A7-A960-45AD-AC57-EAF35AF89B75}" type="pres">
      <dgm:prSet presAssocID="{30FE218E-E46A-4B0A-AE94-A0D2EBA1A6C8}" presName="circleA" presStyleLbl="node1" presStyleIdx="4" presStyleCnt="9" custLinFactX="-46138" custLinFactNeighborX="-100000" custLinFactNeighborY="8855"/>
      <dgm:spPr/>
    </dgm:pt>
    <dgm:pt modelId="{ED736919-4A5B-4033-BE5B-8F08684E5E63}" type="pres">
      <dgm:prSet presAssocID="{30FE218E-E46A-4B0A-AE94-A0D2EBA1A6C8}" presName="spaceA" presStyleCnt="0"/>
      <dgm:spPr/>
    </dgm:pt>
    <dgm:pt modelId="{3674BE0D-2B1C-4031-90D8-5BE802B7FD11}" type="pres">
      <dgm:prSet presAssocID="{3FDB449C-A881-4517-B9C4-66E6630F7679}" presName="space" presStyleCnt="0"/>
      <dgm:spPr/>
    </dgm:pt>
    <dgm:pt modelId="{FF75BF83-7279-45B3-9077-C310AAC8EB39}" type="pres">
      <dgm:prSet presAssocID="{B56A4CFA-4248-466A-B9D0-9D52563554B8}" presName="compositeB" presStyleCnt="0"/>
      <dgm:spPr/>
    </dgm:pt>
    <dgm:pt modelId="{0377BF15-51D4-4963-8496-AAA21D0AF293}" type="pres">
      <dgm:prSet presAssocID="{B56A4CFA-4248-466A-B9D0-9D52563554B8}" presName="textB" presStyleLbl="revTx" presStyleIdx="5" presStyleCnt="9">
        <dgm:presLayoutVars>
          <dgm:bulletEnabled val="1"/>
        </dgm:presLayoutVars>
      </dgm:prSet>
      <dgm:spPr/>
    </dgm:pt>
    <dgm:pt modelId="{97807DB8-BCF5-4911-922E-B5ACE214905E}" type="pres">
      <dgm:prSet presAssocID="{B56A4CFA-4248-466A-B9D0-9D52563554B8}" presName="circleB" presStyleLbl="node1" presStyleIdx="5" presStyleCnt="9" custLinFactNeighborX="-91149"/>
      <dgm:spPr/>
    </dgm:pt>
    <dgm:pt modelId="{0F6D9A38-C0C2-4ED8-97BE-00771A379DF8}" type="pres">
      <dgm:prSet presAssocID="{B56A4CFA-4248-466A-B9D0-9D52563554B8}" presName="spaceB" presStyleCnt="0"/>
      <dgm:spPr/>
    </dgm:pt>
    <dgm:pt modelId="{C9AC8D42-3FC8-4518-984B-F451BF99409E}" type="pres">
      <dgm:prSet presAssocID="{4604A035-4146-4527-8046-B55712F08AEA}" presName="space" presStyleCnt="0"/>
      <dgm:spPr/>
    </dgm:pt>
    <dgm:pt modelId="{1AF81A33-C9CF-4794-B528-DB416672114C}" type="pres">
      <dgm:prSet presAssocID="{4697FA3A-0EA1-4F6E-A6F3-BB35233F77B4}" presName="compositeA" presStyleCnt="0"/>
      <dgm:spPr/>
    </dgm:pt>
    <dgm:pt modelId="{8CBE97CA-F996-4B26-9F66-B1479CE25806}" type="pres">
      <dgm:prSet presAssocID="{4697FA3A-0EA1-4F6E-A6F3-BB35233F77B4}" presName="textA" presStyleLbl="revTx" presStyleIdx="6" presStyleCnt="9">
        <dgm:presLayoutVars>
          <dgm:bulletEnabled val="1"/>
        </dgm:presLayoutVars>
      </dgm:prSet>
      <dgm:spPr/>
    </dgm:pt>
    <dgm:pt modelId="{A594B98A-5EEB-4BAB-BC32-AD74C4926B67}" type="pres">
      <dgm:prSet presAssocID="{4697FA3A-0EA1-4F6E-A6F3-BB35233F77B4}" presName="circleA" presStyleLbl="node1" presStyleIdx="6" presStyleCnt="9" custLinFactNeighborX="-59311"/>
      <dgm:spPr/>
    </dgm:pt>
    <dgm:pt modelId="{925D773C-CA70-4FBB-907B-2C07C7142DB0}" type="pres">
      <dgm:prSet presAssocID="{4697FA3A-0EA1-4F6E-A6F3-BB35233F77B4}" presName="spaceA" presStyleCnt="0"/>
      <dgm:spPr/>
    </dgm:pt>
    <dgm:pt modelId="{4E823A59-697C-4DF9-BD7F-575404679ECB}" type="pres">
      <dgm:prSet presAssocID="{D0346FAD-D841-48C7-8333-CE0D4350C6D7}" presName="space" presStyleCnt="0"/>
      <dgm:spPr/>
    </dgm:pt>
    <dgm:pt modelId="{6B060015-FF16-4AFD-A5D5-C9582C206DFA}" type="pres">
      <dgm:prSet presAssocID="{D4051B69-A841-41A5-8E96-E8313E8416EF}" presName="compositeB" presStyleCnt="0"/>
      <dgm:spPr/>
    </dgm:pt>
    <dgm:pt modelId="{63B1BF70-85D6-42F0-AADD-F8335A9E8DF5}" type="pres">
      <dgm:prSet presAssocID="{D4051B69-A841-41A5-8E96-E8313E8416EF}" presName="textB" presStyleLbl="revTx" presStyleIdx="7" presStyleCnt="9">
        <dgm:presLayoutVars>
          <dgm:bulletEnabled val="1"/>
        </dgm:presLayoutVars>
      </dgm:prSet>
      <dgm:spPr/>
    </dgm:pt>
    <dgm:pt modelId="{1A7EBAA5-2D63-41CC-8E10-B98C8DB8F183}" type="pres">
      <dgm:prSet presAssocID="{D4051B69-A841-41A5-8E96-E8313E8416EF}" presName="circleB" presStyleLbl="node1" presStyleIdx="7" presStyleCnt="9" custLinFactNeighborX="-4323"/>
      <dgm:spPr/>
    </dgm:pt>
    <dgm:pt modelId="{F102439D-DF70-4CAF-85A5-E44699BC72A3}" type="pres">
      <dgm:prSet presAssocID="{D4051B69-A841-41A5-8E96-E8313E8416EF}" presName="spaceB" presStyleCnt="0"/>
      <dgm:spPr/>
    </dgm:pt>
    <dgm:pt modelId="{65652CE4-FC09-4C8F-8CAF-D0BFC6A61582}" type="pres">
      <dgm:prSet presAssocID="{E42DE062-46E1-4702-A3C4-B2DCE21D0BB3}" presName="space" presStyleCnt="0"/>
      <dgm:spPr/>
    </dgm:pt>
    <dgm:pt modelId="{D4332F09-8421-4B1B-900B-551342889A04}" type="pres">
      <dgm:prSet presAssocID="{D4DEAE3C-AC6C-4202-8827-AC9D60B60EA9}" presName="compositeA" presStyleCnt="0"/>
      <dgm:spPr/>
    </dgm:pt>
    <dgm:pt modelId="{B9123C27-363E-47BF-851F-894EF1C5657F}" type="pres">
      <dgm:prSet presAssocID="{D4DEAE3C-AC6C-4202-8827-AC9D60B60EA9}" presName="textA" presStyleLbl="revTx" presStyleIdx="8" presStyleCnt="9">
        <dgm:presLayoutVars>
          <dgm:bulletEnabled val="1"/>
        </dgm:presLayoutVars>
      </dgm:prSet>
      <dgm:spPr/>
    </dgm:pt>
    <dgm:pt modelId="{B5319286-01D9-45D0-9386-9F29A4FF994C}" type="pres">
      <dgm:prSet presAssocID="{D4DEAE3C-AC6C-4202-8827-AC9D60B60EA9}" presName="circleA" presStyleLbl="node1" presStyleIdx="8" presStyleCnt="9" custLinFactNeighborX="74301" custLinFactNeighborY="3925"/>
      <dgm:spPr/>
    </dgm:pt>
    <dgm:pt modelId="{FA7460D0-D862-4FFA-A29B-8A968262E9DB}" type="pres">
      <dgm:prSet presAssocID="{D4DEAE3C-AC6C-4202-8827-AC9D60B60EA9}" presName="spaceA" presStyleCnt="0"/>
      <dgm:spPr/>
    </dgm:pt>
  </dgm:ptLst>
  <dgm:cxnLst>
    <dgm:cxn modelId="{73CABB08-1CD9-4D3D-9FF1-ECABA68F687A}" srcId="{DE3BD27E-6671-4E3E-8C37-18DF614DE0DE}" destId="{D4DEAE3C-AC6C-4202-8827-AC9D60B60EA9}" srcOrd="8" destOrd="0" parTransId="{E7C2F29E-E8BE-4269-8F97-AB74539F364D}" sibTransId="{F21EB9C2-BE9C-47FD-8872-046FA9C041E3}"/>
    <dgm:cxn modelId="{04CD0811-77EC-4066-ACCA-12D706A623CD}" srcId="{DE3BD27E-6671-4E3E-8C37-18DF614DE0DE}" destId="{30FE218E-E46A-4B0A-AE94-A0D2EBA1A6C8}" srcOrd="4" destOrd="0" parTransId="{587699A3-BB84-493C-BEC8-8467E0457EDB}" sibTransId="{3FDB449C-A881-4517-B9C4-66E6630F7679}"/>
    <dgm:cxn modelId="{C2AD7B1C-B89B-4F79-9B14-A37CBE0115C6}" type="presOf" srcId="{23D86450-DED0-4217-AF30-620EE55BD629}" destId="{FBD0A14D-22E3-437B-85F2-BEA46B107FEE}" srcOrd="0" destOrd="0" presId="urn:microsoft.com/office/officeart/2005/8/layout/hProcess11"/>
    <dgm:cxn modelId="{C6AD9139-1EC8-4900-8B6E-6628D43EAF81}" type="presOf" srcId="{30FE218E-E46A-4B0A-AE94-A0D2EBA1A6C8}" destId="{2885BAAC-C76E-4138-9833-DDEAB5F09AEE}" srcOrd="0" destOrd="0" presId="urn:microsoft.com/office/officeart/2005/8/layout/hProcess11"/>
    <dgm:cxn modelId="{8BC09A42-F3B8-41A9-B98D-4DB816FCFAFF}" type="presOf" srcId="{4697FA3A-0EA1-4F6E-A6F3-BB35233F77B4}" destId="{8CBE97CA-F996-4B26-9F66-B1479CE25806}" srcOrd="0" destOrd="0" presId="urn:microsoft.com/office/officeart/2005/8/layout/hProcess11"/>
    <dgm:cxn modelId="{3EA46F63-02FE-44F0-BD83-37715EB48881}" type="presOf" srcId="{57699C37-A576-49FA-AF3E-4B839841FA87}" destId="{645CB8EF-0E6A-4B0F-8B3B-48F4BF30FD54}" srcOrd="0" destOrd="0" presId="urn:microsoft.com/office/officeart/2005/8/layout/hProcess11"/>
    <dgm:cxn modelId="{06753944-EB30-4559-A886-42ADCC145CFA}" srcId="{DE3BD27E-6671-4E3E-8C37-18DF614DE0DE}" destId="{D4051B69-A841-41A5-8E96-E8313E8416EF}" srcOrd="7" destOrd="0" parTransId="{BC15F428-4346-4F12-A9DA-7988185AF57F}" sibTransId="{E42DE062-46E1-4702-A3C4-B2DCE21D0BB3}"/>
    <dgm:cxn modelId="{4FC6D74A-922E-48C8-8279-EA4B33E7F9BA}" srcId="{DE3BD27E-6671-4E3E-8C37-18DF614DE0DE}" destId="{23D86450-DED0-4217-AF30-620EE55BD629}" srcOrd="3" destOrd="0" parTransId="{03DE51B1-3470-4A8C-A425-60BC641FFD7F}" sibTransId="{C23059BB-9FB2-44A1-9570-FF7CA0444B1E}"/>
    <dgm:cxn modelId="{B0CC584C-1DB6-4C59-80F7-C6D32CABB388}" srcId="{DE3BD27E-6671-4E3E-8C37-18DF614DE0DE}" destId="{57699C37-A576-49FA-AF3E-4B839841FA87}" srcOrd="1" destOrd="0" parTransId="{D609E885-0841-41E3-9102-B389FA3CABF9}" sibTransId="{82ED7E30-3D89-444F-9C95-CF2D2862E6B1}"/>
    <dgm:cxn modelId="{E224CE70-C361-4F2E-AE99-7D1F4079F136}" type="presOf" srcId="{B56A4CFA-4248-466A-B9D0-9D52563554B8}" destId="{0377BF15-51D4-4963-8496-AAA21D0AF293}" srcOrd="0" destOrd="0" presId="urn:microsoft.com/office/officeart/2005/8/layout/hProcess11"/>
    <dgm:cxn modelId="{6ADC4F76-BE33-4244-81CB-FFDCB2491041}" srcId="{DE3BD27E-6671-4E3E-8C37-18DF614DE0DE}" destId="{4697FA3A-0EA1-4F6E-A6F3-BB35233F77B4}" srcOrd="6" destOrd="0" parTransId="{F4251B73-6BB5-49B6-ACFB-46C365B9DA22}" sibTransId="{D0346FAD-D841-48C7-8333-CE0D4350C6D7}"/>
    <dgm:cxn modelId="{B117CB89-3848-4662-AE6D-E53F5AAFACE6}" type="presOf" srcId="{D4DEAE3C-AC6C-4202-8827-AC9D60B60EA9}" destId="{B9123C27-363E-47BF-851F-894EF1C5657F}" srcOrd="0" destOrd="0" presId="urn:microsoft.com/office/officeart/2005/8/layout/hProcess11"/>
    <dgm:cxn modelId="{E96F479A-6581-44DA-AFCE-6B06FBBE7BC4}" type="presOf" srcId="{DE3BD27E-6671-4E3E-8C37-18DF614DE0DE}" destId="{6A5430C3-91B9-412F-8280-E2FF8FCAA459}" srcOrd="0" destOrd="0" presId="urn:microsoft.com/office/officeart/2005/8/layout/hProcess11"/>
    <dgm:cxn modelId="{88DA93A5-FEE8-4147-971B-E830F8169929}" srcId="{DE3BD27E-6671-4E3E-8C37-18DF614DE0DE}" destId="{947751EF-D752-43A6-86F9-3DBC160D715B}" srcOrd="2" destOrd="0" parTransId="{909B0A85-8222-4A77-8019-ED176213532C}" sibTransId="{FE81F80C-4818-4ACA-B677-30D5DC3E173B}"/>
    <dgm:cxn modelId="{4F9203A8-06E0-40D6-A0C4-32A808BD36BB}" type="presOf" srcId="{D4051B69-A841-41A5-8E96-E8313E8416EF}" destId="{63B1BF70-85D6-42F0-AADD-F8335A9E8DF5}" srcOrd="0" destOrd="0" presId="urn:microsoft.com/office/officeart/2005/8/layout/hProcess11"/>
    <dgm:cxn modelId="{E4BCF1CE-012C-4EAB-ACBB-751AF9E10646}" srcId="{DE3BD27E-6671-4E3E-8C37-18DF614DE0DE}" destId="{B56A4CFA-4248-466A-B9D0-9D52563554B8}" srcOrd="5" destOrd="0" parTransId="{21AC1D83-E971-4D63-92D7-D01D15D4A492}" sibTransId="{4604A035-4146-4527-8046-B55712F08AEA}"/>
    <dgm:cxn modelId="{044161D3-37A3-4B2F-AFE9-A90BF25C66A7}" type="presOf" srcId="{AD3AF2D5-6264-4A7D-8DF1-B37F81B383E5}" destId="{59D0D305-7ED8-43CA-82E7-4CDED6D8BB13}" srcOrd="0" destOrd="0" presId="urn:microsoft.com/office/officeart/2005/8/layout/hProcess11"/>
    <dgm:cxn modelId="{07E2D9E2-2772-4E3C-B712-6CAA1ED39CA6}" type="presOf" srcId="{947751EF-D752-43A6-86F9-3DBC160D715B}" destId="{137BC7D5-A114-4D05-80F6-49A191D748FB}" srcOrd="0" destOrd="0" presId="urn:microsoft.com/office/officeart/2005/8/layout/hProcess11"/>
    <dgm:cxn modelId="{4A2679ED-99B7-4215-ABF9-3FA5E495D292}" srcId="{DE3BD27E-6671-4E3E-8C37-18DF614DE0DE}" destId="{AD3AF2D5-6264-4A7D-8DF1-B37F81B383E5}" srcOrd="0" destOrd="0" parTransId="{626EDEF9-65D2-4881-B5BF-39A43634C476}" sibTransId="{5FB953FD-04EC-497A-B35D-4B9142BC80BA}"/>
    <dgm:cxn modelId="{7AB48A65-5D54-4BA9-91AB-DD638C38CB3D}" type="presParOf" srcId="{6A5430C3-91B9-412F-8280-E2FF8FCAA459}" destId="{32086712-E7F9-4DD8-8066-D7A9C433BC91}" srcOrd="0" destOrd="0" presId="urn:microsoft.com/office/officeart/2005/8/layout/hProcess11"/>
    <dgm:cxn modelId="{8FDB8668-47C1-4D6B-9035-E02DC96D2460}" type="presParOf" srcId="{6A5430C3-91B9-412F-8280-E2FF8FCAA459}" destId="{F313E1D6-0A6E-4BB4-95CB-E37DE0D58191}" srcOrd="1" destOrd="0" presId="urn:microsoft.com/office/officeart/2005/8/layout/hProcess11"/>
    <dgm:cxn modelId="{E8AE937C-18D5-4125-9BE8-2D6182178163}" type="presParOf" srcId="{F313E1D6-0A6E-4BB4-95CB-E37DE0D58191}" destId="{99E0EED7-852E-4E52-8A33-257F29F91D3B}" srcOrd="0" destOrd="0" presId="urn:microsoft.com/office/officeart/2005/8/layout/hProcess11"/>
    <dgm:cxn modelId="{779F931D-A019-4C50-BFF0-B3364A4F517C}" type="presParOf" srcId="{99E0EED7-852E-4E52-8A33-257F29F91D3B}" destId="{59D0D305-7ED8-43CA-82E7-4CDED6D8BB13}" srcOrd="0" destOrd="0" presId="urn:microsoft.com/office/officeart/2005/8/layout/hProcess11"/>
    <dgm:cxn modelId="{C39AE050-2683-4CAC-9193-668DC0CDE843}" type="presParOf" srcId="{99E0EED7-852E-4E52-8A33-257F29F91D3B}" destId="{7796D9F6-AB67-4049-9EF8-DBDE9B22DD15}" srcOrd="1" destOrd="0" presId="urn:microsoft.com/office/officeart/2005/8/layout/hProcess11"/>
    <dgm:cxn modelId="{541B5F46-03B6-4CB6-BE3A-432DA6E5D3E1}" type="presParOf" srcId="{99E0EED7-852E-4E52-8A33-257F29F91D3B}" destId="{0AAA3B53-AB9B-41AF-A86C-F61F5D8BB5D2}" srcOrd="2" destOrd="0" presId="urn:microsoft.com/office/officeart/2005/8/layout/hProcess11"/>
    <dgm:cxn modelId="{80789398-AB6F-4141-AB14-472A42DE8AC8}" type="presParOf" srcId="{F313E1D6-0A6E-4BB4-95CB-E37DE0D58191}" destId="{BF11E9E3-8785-4184-859A-7EB082B6C598}" srcOrd="1" destOrd="0" presId="urn:microsoft.com/office/officeart/2005/8/layout/hProcess11"/>
    <dgm:cxn modelId="{7FEA4BEB-E628-499D-8C97-8025CCF3EE04}" type="presParOf" srcId="{F313E1D6-0A6E-4BB4-95CB-E37DE0D58191}" destId="{D1D64865-B572-4F21-AD4E-42A24B37A961}" srcOrd="2" destOrd="0" presId="urn:microsoft.com/office/officeart/2005/8/layout/hProcess11"/>
    <dgm:cxn modelId="{9F315992-0058-4A81-B4E0-19ED7E88CC7F}" type="presParOf" srcId="{D1D64865-B572-4F21-AD4E-42A24B37A961}" destId="{645CB8EF-0E6A-4B0F-8B3B-48F4BF30FD54}" srcOrd="0" destOrd="0" presId="urn:microsoft.com/office/officeart/2005/8/layout/hProcess11"/>
    <dgm:cxn modelId="{F802C9F5-07DE-4956-B6A1-CDE0976BAF9D}" type="presParOf" srcId="{D1D64865-B572-4F21-AD4E-42A24B37A961}" destId="{55759D42-074B-4206-9E4A-D4D27F0A798F}" srcOrd="1" destOrd="0" presId="urn:microsoft.com/office/officeart/2005/8/layout/hProcess11"/>
    <dgm:cxn modelId="{8301446F-E289-43E5-8213-2EC31F34B9ED}" type="presParOf" srcId="{D1D64865-B572-4F21-AD4E-42A24B37A961}" destId="{E7064D33-738F-43AC-A447-CB2483E8DBFE}" srcOrd="2" destOrd="0" presId="urn:microsoft.com/office/officeart/2005/8/layout/hProcess11"/>
    <dgm:cxn modelId="{51BDF651-B29B-431A-A7CA-05B47EE8849F}" type="presParOf" srcId="{F313E1D6-0A6E-4BB4-95CB-E37DE0D58191}" destId="{45B6710E-D78D-462D-A4C4-2309671B6110}" srcOrd="3" destOrd="0" presId="urn:microsoft.com/office/officeart/2005/8/layout/hProcess11"/>
    <dgm:cxn modelId="{2A7E63EA-90AE-4AFE-BFB2-347CB3CB8CF3}" type="presParOf" srcId="{F313E1D6-0A6E-4BB4-95CB-E37DE0D58191}" destId="{37AE843E-9BE8-4E4A-9010-5A3E9D889E3D}" srcOrd="4" destOrd="0" presId="urn:microsoft.com/office/officeart/2005/8/layout/hProcess11"/>
    <dgm:cxn modelId="{06022910-7CE2-4B51-86AE-0BA6AF3CC6B6}" type="presParOf" srcId="{37AE843E-9BE8-4E4A-9010-5A3E9D889E3D}" destId="{137BC7D5-A114-4D05-80F6-49A191D748FB}" srcOrd="0" destOrd="0" presId="urn:microsoft.com/office/officeart/2005/8/layout/hProcess11"/>
    <dgm:cxn modelId="{FD2467DD-029D-45B1-9A2C-9A9B1D8D697A}" type="presParOf" srcId="{37AE843E-9BE8-4E4A-9010-5A3E9D889E3D}" destId="{D02465E4-1641-4551-A2AA-FE1F102718BC}" srcOrd="1" destOrd="0" presId="urn:microsoft.com/office/officeart/2005/8/layout/hProcess11"/>
    <dgm:cxn modelId="{123D5146-7C6F-4586-A57B-A9F3A3AE021B}" type="presParOf" srcId="{37AE843E-9BE8-4E4A-9010-5A3E9D889E3D}" destId="{AA972E3A-E4EF-4493-9687-1118061F2BA5}" srcOrd="2" destOrd="0" presId="urn:microsoft.com/office/officeart/2005/8/layout/hProcess11"/>
    <dgm:cxn modelId="{8E85C3D9-1AB7-4B60-AD7B-3DE51606303D}" type="presParOf" srcId="{F313E1D6-0A6E-4BB4-95CB-E37DE0D58191}" destId="{3BAC8DFF-A5A3-49BD-B237-66B88F930D90}" srcOrd="5" destOrd="0" presId="urn:microsoft.com/office/officeart/2005/8/layout/hProcess11"/>
    <dgm:cxn modelId="{A247CB25-CBDD-4588-B951-D60DEE533440}" type="presParOf" srcId="{F313E1D6-0A6E-4BB4-95CB-E37DE0D58191}" destId="{53CA65B1-D483-4F74-ADA5-82B102AB5D4A}" srcOrd="6" destOrd="0" presId="urn:microsoft.com/office/officeart/2005/8/layout/hProcess11"/>
    <dgm:cxn modelId="{A7FFF4B7-F019-4015-9268-B723BE4FF574}" type="presParOf" srcId="{53CA65B1-D483-4F74-ADA5-82B102AB5D4A}" destId="{FBD0A14D-22E3-437B-85F2-BEA46B107FEE}" srcOrd="0" destOrd="0" presId="urn:microsoft.com/office/officeart/2005/8/layout/hProcess11"/>
    <dgm:cxn modelId="{178B3BD4-ACDA-4E44-A582-EF4BFC504A29}" type="presParOf" srcId="{53CA65B1-D483-4F74-ADA5-82B102AB5D4A}" destId="{C8130019-1713-4D55-8D4B-C96A4DD0964E}" srcOrd="1" destOrd="0" presId="urn:microsoft.com/office/officeart/2005/8/layout/hProcess11"/>
    <dgm:cxn modelId="{C9E38605-79C4-47E9-B11E-DC3E052C7251}" type="presParOf" srcId="{53CA65B1-D483-4F74-ADA5-82B102AB5D4A}" destId="{CE507005-6D7F-440D-B51C-1DBC82367224}" srcOrd="2" destOrd="0" presId="urn:microsoft.com/office/officeart/2005/8/layout/hProcess11"/>
    <dgm:cxn modelId="{CADAF771-6210-405A-80AA-FF853CD9FB60}" type="presParOf" srcId="{F313E1D6-0A6E-4BB4-95CB-E37DE0D58191}" destId="{6E74BF4F-ADF0-48EF-965D-873EDF47447A}" srcOrd="7" destOrd="0" presId="urn:microsoft.com/office/officeart/2005/8/layout/hProcess11"/>
    <dgm:cxn modelId="{D32D5FA4-42D4-4454-A6FB-60DD982AE74F}" type="presParOf" srcId="{F313E1D6-0A6E-4BB4-95CB-E37DE0D58191}" destId="{BD3F782B-1CAD-4C8E-B04F-FCD0EC8A899D}" srcOrd="8" destOrd="0" presId="urn:microsoft.com/office/officeart/2005/8/layout/hProcess11"/>
    <dgm:cxn modelId="{F934499E-BF32-4D9C-9933-08EABFF6D6E0}" type="presParOf" srcId="{BD3F782B-1CAD-4C8E-B04F-FCD0EC8A899D}" destId="{2885BAAC-C76E-4138-9833-DDEAB5F09AEE}" srcOrd="0" destOrd="0" presId="urn:microsoft.com/office/officeart/2005/8/layout/hProcess11"/>
    <dgm:cxn modelId="{1925C399-8439-4336-BA0F-C0795D3D8907}" type="presParOf" srcId="{BD3F782B-1CAD-4C8E-B04F-FCD0EC8A899D}" destId="{771833A7-A960-45AD-AC57-EAF35AF89B75}" srcOrd="1" destOrd="0" presId="urn:microsoft.com/office/officeart/2005/8/layout/hProcess11"/>
    <dgm:cxn modelId="{CC574F5E-6CFC-4C5A-8982-8150D9C5648F}" type="presParOf" srcId="{BD3F782B-1CAD-4C8E-B04F-FCD0EC8A899D}" destId="{ED736919-4A5B-4033-BE5B-8F08684E5E63}" srcOrd="2" destOrd="0" presId="urn:microsoft.com/office/officeart/2005/8/layout/hProcess11"/>
    <dgm:cxn modelId="{28DA9B6C-568B-4211-B57D-8A852B029FDE}" type="presParOf" srcId="{F313E1D6-0A6E-4BB4-95CB-E37DE0D58191}" destId="{3674BE0D-2B1C-4031-90D8-5BE802B7FD11}" srcOrd="9" destOrd="0" presId="urn:microsoft.com/office/officeart/2005/8/layout/hProcess11"/>
    <dgm:cxn modelId="{5B498C54-EBC6-4F77-B1DC-2CE7ADDF4757}" type="presParOf" srcId="{F313E1D6-0A6E-4BB4-95CB-E37DE0D58191}" destId="{FF75BF83-7279-45B3-9077-C310AAC8EB39}" srcOrd="10" destOrd="0" presId="urn:microsoft.com/office/officeart/2005/8/layout/hProcess11"/>
    <dgm:cxn modelId="{A6E55074-752D-43E5-BEE2-46CA17DF3A5D}" type="presParOf" srcId="{FF75BF83-7279-45B3-9077-C310AAC8EB39}" destId="{0377BF15-51D4-4963-8496-AAA21D0AF293}" srcOrd="0" destOrd="0" presId="urn:microsoft.com/office/officeart/2005/8/layout/hProcess11"/>
    <dgm:cxn modelId="{8CBB6C28-50B8-487E-B575-64E3C94D8805}" type="presParOf" srcId="{FF75BF83-7279-45B3-9077-C310AAC8EB39}" destId="{97807DB8-BCF5-4911-922E-B5ACE214905E}" srcOrd="1" destOrd="0" presId="urn:microsoft.com/office/officeart/2005/8/layout/hProcess11"/>
    <dgm:cxn modelId="{14907690-C5CD-4205-AC83-FCBD24BE2D1A}" type="presParOf" srcId="{FF75BF83-7279-45B3-9077-C310AAC8EB39}" destId="{0F6D9A38-C0C2-4ED8-97BE-00771A379DF8}" srcOrd="2" destOrd="0" presId="urn:microsoft.com/office/officeart/2005/8/layout/hProcess11"/>
    <dgm:cxn modelId="{52DFF14C-1B61-442C-A10B-EB75427A0E5C}" type="presParOf" srcId="{F313E1D6-0A6E-4BB4-95CB-E37DE0D58191}" destId="{C9AC8D42-3FC8-4518-984B-F451BF99409E}" srcOrd="11" destOrd="0" presId="urn:microsoft.com/office/officeart/2005/8/layout/hProcess11"/>
    <dgm:cxn modelId="{241A7378-E755-4666-9D69-6E80C6E6EC77}" type="presParOf" srcId="{F313E1D6-0A6E-4BB4-95CB-E37DE0D58191}" destId="{1AF81A33-C9CF-4794-B528-DB416672114C}" srcOrd="12" destOrd="0" presId="urn:microsoft.com/office/officeart/2005/8/layout/hProcess11"/>
    <dgm:cxn modelId="{F8A7A246-92D1-43BF-90FD-D25477D178B6}" type="presParOf" srcId="{1AF81A33-C9CF-4794-B528-DB416672114C}" destId="{8CBE97CA-F996-4B26-9F66-B1479CE25806}" srcOrd="0" destOrd="0" presId="urn:microsoft.com/office/officeart/2005/8/layout/hProcess11"/>
    <dgm:cxn modelId="{D11720B5-C342-4099-8DBA-FDDD37DD590A}" type="presParOf" srcId="{1AF81A33-C9CF-4794-B528-DB416672114C}" destId="{A594B98A-5EEB-4BAB-BC32-AD74C4926B67}" srcOrd="1" destOrd="0" presId="urn:microsoft.com/office/officeart/2005/8/layout/hProcess11"/>
    <dgm:cxn modelId="{8C48B3F3-3ABC-44CD-A6D9-044D6F93C073}" type="presParOf" srcId="{1AF81A33-C9CF-4794-B528-DB416672114C}" destId="{925D773C-CA70-4FBB-907B-2C07C7142DB0}" srcOrd="2" destOrd="0" presId="urn:microsoft.com/office/officeart/2005/8/layout/hProcess11"/>
    <dgm:cxn modelId="{EE3812C1-DEF2-49C5-950A-3559CE481D00}" type="presParOf" srcId="{F313E1D6-0A6E-4BB4-95CB-E37DE0D58191}" destId="{4E823A59-697C-4DF9-BD7F-575404679ECB}" srcOrd="13" destOrd="0" presId="urn:microsoft.com/office/officeart/2005/8/layout/hProcess11"/>
    <dgm:cxn modelId="{7B17F980-C45F-4117-BF7C-95A8A6524724}" type="presParOf" srcId="{F313E1D6-0A6E-4BB4-95CB-E37DE0D58191}" destId="{6B060015-FF16-4AFD-A5D5-C9582C206DFA}" srcOrd="14" destOrd="0" presId="urn:microsoft.com/office/officeart/2005/8/layout/hProcess11"/>
    <dgm:cxn modelId="{64958765-BB9F-45DE-B645-E5B88FBAEBB9}" type="presParOf" srcId="{6B060015-FF16-4AFD-A5D5-C9582C206DFA}" destId="{63B1BF70-85D6-42F0-AADD-F8335A9E8DF5}" srcOrd="0" destOrd="0" presId="urn:microsoft.com/office/officeart/2005/8/layout/hProcess11"/>
    <dgm:cxn modelId="{54E74FC0-B724-46A0-805D-29D572ADDD95}" type="presParOf" srcId="{6B060015-FF16-4AFD-A5D5-C9582C206DFA}" destId="{1A7EBAA5-2D63-41CC-8E10-B98C8DB8F183}" srcOrd="1" destOrd="0" presId="urn:microsoft.com/office/officeart/2005/8/layout/hProcess11"/>
    <dgm:cxn modelId="{DC70B848-2B76-4ED0-88EC-FD85EFEC21E7}" type="presParOf" srcId="{6B060015-FF16-4AFD-A5D5-C9582C206DFA}" destId="{F102439D-DF70-4CAF-85A5-E44699BC72A3}" srcOrd="2" destOrd="0" presId="urn:microsoft.com/office/officeart/2005/8/layout/hProcess11"/>
    <dgm:cxn modelId="{B9331BB1-8ED4-4BE7-B5E6-0806D4A3D4AA}" type="presParOf" srcId="{F313E1D6-0A6E-4BB4-95CB-E37DE0D58191}" destId="{65652CE4-FC09-4C8F-8CAF-D0BFC6A61582}" srcOrd="15" destOrd="0" presId="urn:microsoft.com/office/officeart/2005/8/layout/hProcess11"/>
    <dgm:cxn modelId="{979455EC-2C96-443B-AA87-4D3F633E695E}" type="presParOf" srcId="{F313E1D6-0A6E-4BB4-95CB-E37DE0D58191}" destId="{D4332F09-8421-4B1B-900B-551342889A04}" srcOrd="16" destOrd="0" presId="urn:microsoft.com/office/officeart/2005/8/layout/hProcess11"/>
    <dgm:cxn modelId="{5E142623-ED95-4781-828F-D74319E10868}" type="presParOf" srcId="{D4332F09-8421-4B1B-900B-551342889A04}" destId="{B9123C27-363E-47BF-851F-894EF1C5657F}" srcOrd="0" destOrd="0" presId="urn:microsoft.com/office/officeart/2005/8/layout/hProcess11"/>
    <dgm:cxn modelId="{A942BFFF-1C2B-4838-BE6F-062B5911166D}" type="presParOf" srcId="{D4332F09-8421-4B1B-900B-551342889A04}" destId="{B5319286-01D9-45D0-9386-9F29A4FF994C}" srcOrd="1" destOrd="0" presId="urn:microsoft.com/office/officeart/2005/8/layout/hProcess11"/>
    <dgm:cxn modelId="{398CD96E-6FC7-4187-9CE3-6E269376B397}" type="presParOf" srcId="{D4332F09-8421-4B1B-900B-551342889A04}" destId="{FA7460D0-D862-4FFA-A29B-8A968262E9D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A6C925-B8B9-427A-854C-6A1BBDDA2289}" type="doc">
      <dgm:prSet loTypeId="urn:microsoft.com/office/officeart/2005/8/layout/vList4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3E365C85-2342-4EBE-85F0-120139BC7065}">
      <dgm:prSet phldrT="[文本]"/>
      <dgm:spPr/>
      <dgm:t>
        <a:bodyPr/>
        <a:lstStyle/>
        <a:p>
          <a:r>
            <a:rPr lang="zh-CN" altLang="en-US" b="1" dirty="0">
              <a:latin typeface="黑体" pitchFamily="49" charset="-122"/>
              <a:ea typeface="黑体" pitchFamily="49" charset="-122"/>
            </a:rPr>
            <a:t>设立人工智能</a:t>
          </a:r>
          <a:r>
            <a:rPr lang="zh-CN" altLang="zh-CN" b="1" dirty="0">
              <a:latin typeface="黑体" pitchFamily="49" charset="-122"/>
              <a:ea typeface="黑体" pitchFamily="49" charset="-122"/>
            </a:rPr>
            <a:t>专业是</a:t>
          </a:r>
          <a:r>
            <a:rPr lang="zh-CN" altLang="en-US" b="1" dirty="0">
              <a:latin typeface="黑体" pitchFamily="49" charset="-122"/>
              <a:ea typeface="黑体" pitchFamily="49" charset="-122"/>
            </a:rPr>
            <a:t>信息</a:t>
          </a:r>
          <a:r>
            <a:rPr lang="zh-CN" altLang="zh-CN" b="1" dirty="0">
              <a:latin typeface="黑体" pitchFamily="49" charset="-122"/>
              <a:ea typeface="黑体" pitchFamily="49" charset="-122"/>
            </a:rPr>
            <a:t>社会发展的迫切要求</a:t>
          </a:r>
          <a:endParaRPr lang="zh-CN" altLang="en-US" dirty="0"/>
        </a:p>
      </dgm:t>
    </dgm:pt>
    <dgm:pt modelId="{99144090-F681-4F68-828C-525ED0FB4409}" type="parTrans" cxnId="{349DCF27-9E42-4723-B73E-589B7840FEF6}">
      <dgm:prSet/>
      <dgm:spPr/>
      <dgm:t>
        <a:bodyPr/>
        <a:lstStyle/>
        <a:p>
          <a:endParaRPr lang="zh-CN" altLang="en-US"/>
        </a:p>
      </dgm:t>
    </dgm:pt>
    <dgm:pt modelId="{7E621C9D-DC27-4B37-999D-36AF76D6B045}" type="sibTrans" cxnId="{349DCF27-9E42-4723-B73E-589B7840FEF6}">
      <dgm:prSet/>
      <dgm:spPr/>
      <dgm:t>
        <a:bodyPr/>
        <a:lstStyle/>
        <a:p>
          <a:endParaRPr lang="zh-CN" altLang="en-US"/>
        </a:p>
      </dgm:t>
    </dgm:pt>
    <dgm:pt modelId="{A5BDCC12-6F50-4A79-AB9A-691A3EC12A8D}">
      <dgm:prSet phldrT="[文本]"/>
      <dgm:spPr/>
      <dgm:t>
        <a:bodyPr/>
        <a:lstStyle/>
        <a:p>
          <a:r>
            <a:rPr lang="zh-CN" altLang="en-US" dirty="0"/>
            <a:t>“</a:t>
          </a:r>
          <a:r>
            <a:rPr lang="zh-CN" altLang="en-US" dirty="0">
              <a:solidFill>
                <a:srgbClr val="FF0000"/>
              </a:solidFill>
            </a:rPr>
            <a:t>信息化</a:t>
          </a:r>
          <a:r>
            <a:rPr lang="zh-CN" altLang="en-US" dirty="0"/>
            <a:t>”之后必然是“</a:t>
          </a:r>
          <a:r>
            <a:rPr lang="zh-CN" altLang="en-US" dirty="0">
              <a:solidFill>
                <a:srgbClr val="FF0000"/>
              </a:solidFill>
            </a:rPr>
            <a:t>智能化</a:t>
          </a:r>
          <a:r>
            <a:rPr lang="zh-CN" altLang="en-US" dirty="0"/>
            <a:t>”</a:t>
          </a:r>
        </a:p>
      </dgm:t>
    </dgm:pt>
    <dgm:pt modelId="{733133FB-16AE-45EA-9073-329A1526CB3B}" type="parTrans" cxnId="{2E2B1ABC-A0A7-491A-8833-84DEDB49F98B}">
      <dgm:prSet/>
      <dgm:spPr/>
      <dgm:t>
        <a:bodyPr/>
        <a:lstStyle/>
        <a:p>
          <a:endParaRPr lang="zh-CN" altLang="en-US"/>
        </a:p>
      </dgm:t>
    </dgm:pt>
    <dgm:pt modelId="{56665C53-EFD1-4450-8376-70414EB906BF}" type="sibTrans" cxnId="{2E2B1ABC-A0A7-491A-8833-84DEDB49F98B}">
      <dgm:prSet/>
      <dgm:spPr/>
      <dgm:t>
        <a:bodyPr/>
        <a:lstStyle/>
        <a:p>
          <a:endParaRPr lang="zh-CN" altLang="en-US"/>
        </a:p>
      </dgm:t>
    </dgm:pt>
    <dgm:pt modelId="{49C2305F-561B-4949-BD50-101AF3FFA4A9}">
      <dgm:prSet phldrT="[文本]"/>
      <dgm:spPr/>
      <dgm:t>
        <a:bodyPr/>
        <a:lstStyle/>
        <a:p>
          <a:r>
            <a:rPr lang="zh-CN" altLang="en-US" b="1" dirty="0">
              <a:latin typeface="黑体" pitchFamily="49" charset="-122"/>
              <a:ea typeface="黑体" pitchFamily="49" charset="-122"/>
            </a:rPr>
            <a:t>设立人工智能专业</a:t>
          </a:r>
          <a:r>
            <a:rPr lang="zh-CN" altLang="zh-CN" b="1" dirty="0">
              <a:latin typeface="黑体" pitchFamily="49" charset="-122"/>
              <a:ea typeface="黑体" pitchFamily="49" charset="-122"/>
            </a:rPr>
            <a:t>是国家战略的关键举措</a:t>
          </a:r>
          <a:endParaRPr lang="zh-CN" altLang="en-US" dirty="0"/>
        </a:p>
      </dgm:t>
    </dgm:pt>
    <dgm:pt modelId="{8F4984D9-C6A1-4C4C-8A03-67BBBC5E622F}" type="parTrans" cxnId="{71D81BB9-F380-4AA3-BC5A-5CB0E535D2E3}">
      <dgm:prSet/>
      <dgm:spPr/>
      <dgm:t>
        <a:bodyPr/>
        <a:lstStyle/>
        <a:p>
          <a:endParaRPr lang="zh-CN" altLang="en-US"/>
        </a:p>
      </dgm:t>
    </dgm:pt>
    <dgm:pt modelId="{A094B7AA-1AE5-4AF0-9EDD-15D47498A1E2}" type="sibTrans" cxnId="{71D81BB9-F380-4AA3-BC5A-5CB0E535D2E3}">
      <dgm:prSet/>
      <dgm:spPr/>
      <dgm:t>
        <a:bodyPr/>
        <a:lstStyle/>
        <a:p>
          <a:endParaRPr lang="zh-CN" altLang="en-US"/>
        </a:p>
      </dgm:t>
    </dgm:pt>
    <dgm:pt modelId="{1CC504E3-AF3E-4B20-A3FC-0D8D559821C0}">
      <dgm:prSet phldrT="[文本]"/>
      <dgm:spPr/>
      <dgm:t>
        <a:bodyPr/>
        <a:lstStyle/>
        <a:p>
          <a:r>
            <a:rPr lang="zh-CN" altLang="en-US"/>
            <a:t>从源头做起，为国家、社会、产业培养高水平</a:t>
          </a:r>
          <a:r>
            <a:rPr lang="en-US" altLang="zh-CN"/>
            <a:t>AI</a:t>
          </a:r>
          <a:r>
            <a:rPr lang="zh-CN" altLang="en-US"/>
            <a:t>人才</a:t>
          </a:r>
          <a:endParaRPr lang="zh-CN" altLang="en-US" dirty="0"/>
        </a:p>
      </dgm:t>
    </dgm:pt>
    <dgm:pt modelId="{C9483079-75E2-48FD-AD2A-0DAA6EF18845}" type="parTrans" cxnId="{B819C36B-846E-4682-98C1-36E99E499D72}">
      <dgm:prSet/>
      <dgm:spPr/>
      <dgm:t>
        <a:bodyPr/>
        <a:lstStyle/>
        <a:p>
          <a:endParaRPr lang="zh-CN" altLang="en-US"/>
        </a:p>
      </dgm:t>
    </dgm:pt>
    <dgm:pt modelId="{6B477361-FB3A-4F21-9E07-DFB283D828A6}" type="sibTrans" cxnId="{B819C36B-846E-4682-98C1-36E99E499D72}">
      <dgm:prSet/>
      <dgm:spPr/>
      <dgm:t>
        <a:bodyPr/>
        <a:lstStyle/>
        <a:p>
          <a:endParaRPr lang="zh-CN" altLang="en-US"/>
        </a:p>
      </dgm:t>
    </dgm:pt>
    <dgm:pt modelId="{1D76FA73-47A0-4D2A-973F-0B7895225822}">
      <dgm:prSet phldrT="[文本]"/>
      <dgm:spPr/>
      <dgm:t>
        <a:bodyPr/>
        <a:lstStyle/>
        <a:p>
          <a:r>
            <a:rPr lang="zh-CN" altLang="en-US" b="1" dirty="0">
              <a:latin typeface="黑体" pitchFamily="49" charset="-122"/>
              <a:ea typeface="黑体" pitchFamily="49" charset="-122"/>
            </a:rPr>
            <a:t>设立人工智能专业</a:t>
          </a:r>
          <a:r>
            <a:rPr lang="zh-CN" altLang="zh-CN" b="1" dirty="0">
              <a:latin typeface="黑体" pitchFamily="49" charset="-122"/>
              <a:ea typeface="黑体" pitchFamily="49" charset="-122"/>
            </a:rPr>
            <a:t>是</a:t>
          </a:r>
          <a:r>
            <a:rPr lang="zh-CN" altLang="en-US" b="1" dirty="0">
              <a:latin typeface="黑体" pitchFamily="49" charset="-122"/>
              <a:ea typeface="黑体" pitchFamily="49" charset="-122"/>
            </a:rPr>
            <a:t>我校学科融合发展的必然需求</a:t>
          </a:r>
          <a:endParaRPr lang="zh-CN" altLang="en-US" dirty="0"/>
        </a:p>
      </dgm:t>
    </dgm:pt>
    <dgm:pt modelId="{94D10F49-815F-4C5B-85F2-666921035689}" type="parTrans" cxnId="{B78DC6E4-26D5-47FB-8F4A-D2936B25DA2B}">
      <dgm:prSet/>
      <dgm:spPr/>
      <dgm:t>
        <a:bodyPr/>
        <a:lstStyle/>
        <a:p>
          <a:endParaRPr lang="zh-CN" altLang="en-US"/>
        </a:p>
      </dgm:t>
    </dgm:pt>
    <dgm:pt modelId="{F47CCE4C-4B7D-431E-A577-4C5745E0D700}" type="sibTrans" cxnId="{B78DC6E4-26D5-47FB-8F4A-D2936B25DA2B}">
      <dgm:prSet/>
      <dgm:spPr/>
      <dgm:t>
        <a:bodyPr/>
        <a:lstStyle/>
        <a:p>
          <a:endParaRPr lang="zh-CN" altLang="en-US"/>
        </a:p>
      </dgm:t>
    </dgm:pt>
    <dgm:pt modelId="{9E1087CB-1D9B-493C-983D-B32359CC6355}">
      <dgm:prSet phldrT="[文本]"/>
      <dgm:spPr/>
      <dgm:t>
        <a:bodyPr/>
        <a:lstStyle/>
        <a:p>
          <a:r>
            <a:rPr lang="zh-CN" altLang="en-US" dirty="0">
              <a:solidFill>
                <a:srgbClr val="FF0000"/>
              </a:solidFill>
            </a:rPr>
            <a:t>新农科、新工科、智慧农业的发展需要人工智能技术</a:t>
          </a:r>
        </a:p>
      </dgm:t>
    </dgm:pt>
    <dgm:pt modelId="{F3CB4296-A83D-4542-A3C2-0B8D3AA8DDFC}" type="parTrans" cxnId="{FEC04EFB-60E5-4649-AC76-E60839576DA8}">
      <dgm:prSet/>
      <dgm:spPr/>
      <dgm:t>
        <a:bodyPr/>
        <a:lstStyle/>
        <a:p>
          <a:endParaRPr lang="zh-CN" altLang="en-US"/>
        </a:p>
      </dgm:t>
    </dgm:pt>
    <dgm:pt modelId="{DF01F335-EF50-497A-A1A5-1824B6C043F2}" type="sibTrans" cxnId="{FEC04EFB-60E5-4649-AC76-E60839576DA8}">
      <dgm:prSet/>
      <dgm:spPr/>
      <dgm:t>
        <a:bodyPr/>
        <a:lstStyle/>
        <a:p>
          <a:endParaRPr lang="zh-CN" altLang="en-US"/>
        </a:p>
      </dgm:t>
    </dgm:pt>
    <dgm:pt modelId="{2CBF156D-39B0-4133-86D4-D9AF644E59EB}" type="pres">
      <dgm:prSet presAssocID="{DFA6C925-B8B9-427A-854C-6A1BBDDA2289}" presName="linear" presStyleCnt="0">
        <dgm:presLayoutVars>
          <dgm:dir/>
          <dgm:resizeHandles val="exact"/>
        </dgm:presLayoutVars>
      </dgm:prSet>
      <dgm:spPr/>
    </dgm:pt>
    <dgm:pt modelId="{E3EB27BB-C9D0-4F62-AC29-AB284C97EAE0}" type="pres">
      <dgm:prSet presAssocID="{3E365C85-2342-4EBE-85F0-120139BC7065}" presName="comp" presStyleCnt="0"/>
      <dgm:spPr/>
    </dgm:pt>
    <dgm:pt modelId="{129068A5-81BA-4784-A43B-74F75FB7A32A}" type="pres">
      <dgm:prSet presAssocID="{3E365C85-2342-4EBE-85F0-120139BC7065}" presName="box" presStyleLbl="node1" presStyleIdx="0" presStyleCnt="3"/>
      <dgm:spPr/>
    </dgm:pt>
    <dgm:pt modelId="{D30A4DBB-F24A-4DB1-99B6-1BBABDC7CB3E}" type="pres">
      <dgm:prSet presAssocID="{3E365C85-2342-4EBE-85F0-120139BC7065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extLst>
        <a:ext uri="{E40237B7-FDA0-4F09-8148-C483321AD2D9}">
          <dgm14:cNvPr xmlns:dgm14="http://schemas.microsoft.com/office/drawing/2010/diagram" id="0" name="" descr="具有二进制数字和蓝图的 CPU"/>
        </a:ext>
      </dgm:extLst>
    </dgm:pt>
    <dgm:pt modelId="{55EFD6E3-EE1D-4DDA-B988-8CBF28633667}" type="pres">
      <dgm:prSet presAssocID="{3E365C85-2342-4EBE-85F0-120139BC7065}" presName="text" presStyleLbl="node1" presStyleIdx="0" presStyleCnt="3">
        <dgm:presLayoutVars>
          <dgm:bulletEnabled val="1"/>
        </dgm:presLayoutVars>
      </dgm:prSet>
      <dgm:spPr/>
    </dgm:pt>
    <dgm:pt modelId="{B75E03E2-6594-4E03-B8F5-5E99D541D3F0}" type="pres">
      <dgm:prSet presAssocID="{7E621C9D-DC27-4B37-999D-36AF76D6B045}" presName="spacer" presStyleCnt="0"/>
      <dgm:spPr/>
    </dgm:pt>
    <dgm:pt modelId="{4A135CE4-5ECE-42DA-A5BB-23204691389C}" type="pres">
      <dgm:prSet presAssocID="{49C2305F-561B-4949-BD50-101AF3FFA4A9}" presName="comp" presStyleCnt="0"/>
      <dgm:spPr/>
    </dgm:pt>
    <dgm:pt modelId="{60DB30B4-8721-4B67-8B35-7AE6CFBC6B5B}" type="pres">
      <dgm:prSet presAssocID="{49C2305F-561B-4949-BD50-101AF3FFA4A9}" presName="box" presStyleLbl="node1" presStyleIdx="1" presStyleCnt="3"/>
      <dgm:spPr/>
    </dgm:pt>
    <dgm:pt modelId="{FDDBFF6A-43B6-4623-878B-A5B751B63BDC}" type="pres">
      <dgm:prSet presAssocID="{49C2305F-561B-4949-BD50-101AF3FFA4A9}" presName="img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夕阳下的一长排卫星天线"/>
        </a:ext>
      </dgm:extLst>
    </dgm:pt>
    <dgm:pt modelId="{6179675D-393A-4F0F-896D-48E67079AB93}" type="pres">
      <dgm:prSet presAssocID="{49C2305F-561B-4949-BD50-101AF3FFA4A9}" presName="text" presStyleLbl="node1" presStyleIdx="1" presStyleCnt="3">
        <dgm:presLayoutVars>
          <dgm:bulletEnabled val="1"/>
        </dgm:presLayoutVars>
      </dgm:prSet>
      <dgm:spPr/>
    </dgm:pt>
    <dgm:pt modelId="{05FC5BDC-8DE3-4EB5-BF3C-5095B7E8984C}" type="pres">
      <dgm:prSet presAssocID="{A094B7AA-1AE5-4AF0-9EDD-15D47498A1E2}" presName="spacer" presStyleCnt="0"/>
      <dgm:spPr/>
    </dgm:pt>
    <dgm:pt modelId="{D621F687-A28B-46E5-9AEA-A1E7FFA8C101}" type="pres">
      <dgm:prSet presAssocID="{1D76FA73-47A0-4D2A-973F-0B7895225822}" presName="comp" presStyleCnt="0"/>
      <dgm:spPr/>
    </dgm:pt>
    <dgm:pt modelId="{2366B3C5-2DFA-4327-9F18-D8F0306B01A8}" type="pres">
      <dgm:prSet presAssocID="{1D76FA73-47A0-4D2A-973F-0B7895225822}" presName="box" presStyleLbl="node1" presStyleIdx="2" presStyleCnt="3"/>
      <dgm:spPr/>
    </dgm:pt>
    <dgm:pt modelId="{DCC58F11-8B5C-469C-804F-E50A62FBD67A}" type="pres">
      <dgm:prSet presAssocID="{1D76FA73-47A0-4D2A-973F-0B7895225822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越南木江界安沛梯田上的稻田"/>
        </a:ext>
      </dgm:extLst>
    </dgm:pt>
    <dgm:pt modelId="{19EB0929-C012-4A97-84E0-27760962F237}" type="pres">
      <dgm:prSet presAssocID="{1D76FA73-47A0-4D2A-973F-0B7895225822}" presName="text" presStyleLbl="node1" presStyleIdx="2" presStyleCnt="3">
        <dgm:presLayoutVars>
          <dgm:bulletEnabled val="1"/>
        </dgm:presLayoutVars>
      </dgm:prSet>
      <dgm:spPr/>
    </dgm:pt>
  </dgm:ptLst>
  <dgm:cxnLst>
    <dgm:cxn modelId="{FE6B6315-7F56-4668-8229-2E2BA7DBA718}" type="presOf" srcId="{A5BDCC12-6F50-4A79-AB9A-691A3EC12A8D}" destId="{55EFD6E3-EE1D-4DDA-B988-8CBF28633667}" srcOrd="1" destOrd="1" presId="urn:microsoft.com/office/officeart/2005/8/layout/vList4"/>
    <dgm:cxn modelId="{349DCF27-9E42-4723-B73E-589B7840FEF6}" srcId="{DFA6C925-B8B9-427A-854C-6A1BBDDA2289}" destId="{3E365C85-2342-4EBE-85F0-120139BC7065}" srcOrd="0" destOrd="0" parTransId="{99144090-F681-4F68-828C-525ED0FB4409}" sibTransId="{7E621C9D-DC27-4B37-999D-36AF76D6B045}"/>
    <dgm:cxn modelId="{B07D162B-68FD-40B8-9A3B-94A2BF5050D0}" type="presOf" srcId="{9E1087CB-1D9B-493C-983D-B32359CC6355}" destId="{2366B3C5-2DFA-4327-9F18-D8F0306B01A8}" srcOrd="0" destOrd="1" presId="urn:microsoft.com/office/officeart/2005/8/layout/vList4"/>
    <dgm:cxn modelId="{70BAC42D-CFDF-4C45-A54C-2848D162319E}" type="presOf" srcId="{1CC504E3-AF3E-4B20-A3FC-0D8D559821C0}" destId="{60DB30B4-8721-4B67-8B35-7AE6CFBC6B5B}" srcOrd="0" destOrd="1" presId="urn:microsoft.com/office/officeart/2005/8/layout/vList4"/>
    <dgm:cxn modelId="{55377231-281D-404A-AE0F-6BB30942A1F3}" type="presOf" srcId="{49C2305F-561B-4949-BD50-101AF3FFA4A9}" destId="{6179675D-393A-4F0F-896D-48E67079AB93}" srcOrd="1" destOrd="0" presId="urn:microsoft.com/office/officeart/2005/8/layout/vList4"/>
    <dgm:cxn modelId="{C6B99239-4C7C-4C88-A5E1-E401DDBC5752}" type="presOf" srcId="{49C2305F-561B-4949-BD50-101AF3FFA4A9}" destId="{60DB30B4-8721-4B67-8B35-7AE6CFBC6B5B}" srcOrd="0" destOrd="0" presId="urn:microsoft.com/office/officeart/2005/8/layout/vList4"/>
    <dgm:cxn modelId="{BD82553A-8D90-46B2-B263-4EE733A5196A}" type="presOf" srcId="{9E1087CB-1D9B-493C-983D-B32359CC6355}" destId="{19EB0929-C012-4A97-84E0-27760962F237}" srcOrd="1" destOrd="1" presId="urn:microsoft.com/office/officeart/2005/8/layout/vList4"/>
    <dgm:cxn modelId="{B4AB4F5C-34EB-4E13-AD07-0916BEAB3665}" type="presOf" srcId="{DFA6C925-B8B9-427A-854C-6A1BBDDA2289}" destId="{2CBF156D-39B0-4133-86D4-D9AF644E59EB}" srcOrd="0" destOrd="0" presId="urn:microsoft.com/office/officeart/2005/8/layout/vList4"/>
    <dgm:cxn modelId="{68F1B244-F14C-4717-A565-03D1D268A36F}" type="presOf" srcId="{3E365C85-2342-4EBE-85F0-120139BC7065}" destId="{55EFD6E3-EE1D-4DDA-B988-8CBF28633667}" srcOrd="1" destOrd="0" presId="urn:microsoft.com/office/officeart/2005/8/layout/vList4"/>
    <dgm:cxn modelId="{2326064B-F296-4DAF-8FCB-918D1747B6C1}" type="presOf" srcId="{A5BDCC12-6F50-4A79-AB9A-691A3EC12A8D}" destId="{129068A5-81BA-4784-A43B-74F75FB7A32A}" srcOrd="0" destOrd="1" presId="urn:microsoft.com/office/officeart/2005/8/layout/vList4"/>
    <dgm:cxn modelId="{B819C36B-846E-4682-98C1-36E99E499D72}" srcId="{49C2305F-561B-4949-BD50-101AF3FFA4A9}" destId="{1CC504E3-AF3E-4B20-A3FC-0D8D559821C0}" srcOrd="0" destOrd="0" parTransId="{C9483079-75E2-48FD-AD2A-0DAA6EF18845}" sibTransId="{6B477361-FB3A-4F21-9E07-DFB283D828A6}"/>
    <dgm:cxn modelId="{87520F7A-2EB0-4AD3-BA8B-390787B2D672}" type="presOf" srcId="{1D76FA73-47A0-4D2A-973F-0B7895225822}" destId="{19EB0929-C012-4A97-84E0-27760962F237}" srcOrd="1" destOrd="0" presId="urn:microsoft.com/office/officeart/2005/8/layout/vList4"/>
    <dgm:cxn modelId="{8E16F1AA-3BEB-48CB-9C7A-986CFE8B5216}" type="presOf" srcId="{1D76FA73-47A0-4D2A-973F-0B7895225822}" destId="{2366B3C5-2DFA-4327-9F18-D8F0306B01A8}" srcOrd="0" destOrd="0" presId="urn:microsoft.com/office/officeart/2005/8/layout/vList4"/>
    <dgm:cxn modelId="{71D81BB9-F380-4AA3-BC5A-5CB0E535D2E3}" srcId="{DFA6C925-B8B9-427A-854C-6A1BBDDA2289}" destId="{49C2305F-561B-4949-BD50-101AF3FFA4A9}" srcOrd="1" destOrd="0" parTransId="{8F4984D9-C6A1-4C4C-8A03-67BBBC5E622F}" sibTransId="{A094B7AA-1AE5-4AF0-9EDD-15D47498A1E2}"/>
    <dgm:cxn modelId="{2E2B1ABC-A0A7-491A-8833-84DEDB49F98B}" srcId="{3E365C85-2342-4EBE-85F0-120139BC7065}" destId="{A5BDCC12-6F50-4A79-AB9A-691A3EC12A8D}" srcOrd="0" destOrd="0" parTransId="{733133FB-16AE-45EA-9073-329A1526CB3B}" sibTransId="{56665C53-EFD1-4450-8376-70414EB906BF}"/>
    <dgm:cxn modelId="{83AAADCC-91C6-4A95-8922-F44517423145}" type="presOf" srcId="{1CC504E3-AF3E-4B20-A3FC-0D8D559821C0}" destId="{6179675D-393A-4F0F-896D-48E67079AB93}" srcOrd="1" destOrd="1" presId="urn:microsoft.com/office/officeart/2005/8/layout/vList4"/>
    <dgm:cxn modelId="{B78DC6E4-26D5-47FB-8F4A-D2936B25DA2B}" srcId="{DFA6C925-B8B9-427A-854C-6A1BBDDA2289}" destId="{1D76FA73-47A0-4D2A-973F-0B7895225822}" srcOrd="2" destOrd="0" parTransId="{94D10F49-815F-4C5B-85F2-666921035689}" sibTransId="{F47CCE4C-4B7D-431E-A577-4C5745E0D700}"/>
    <dgm:cxn modelId="{D14DA4ED-C7ED-48C4-8081-B6EE79D3379B}" type="presOf" srcId="{3E365C85-2342-4EBE-85F0-120139BC7065}" destId="{129068A5-81BA-4784-A43B-74F75FB7A32A}" srcOrd="0" destOrd="0" presId="urn:microsoft.com/office/officeart/2005/8/layout/vList4"/>
    <dgm:cxn modelId="{FEC04EFB-60E5-4649-AC76-E60839576DA8}" srcId="{1D76FA73-47A0-4D2A-973F-0B7895225822}" destId="{9E1087CB-1D9B-493C-983D-B32359CC6355}" srcOrd="0" destOrd="0" parTransId="{F3CB4296-A83D-4542-A3C2-0B8D3AA8DDFC}" sibTransId="{DF01F335-EF50-497A-A1A5-1824B6C043F2}"/>
    <dgm:cxn modelId="{B9A81C9A-40EF-483C-BCD3-4E9C841355AB}" type="presParOf" srcId="{2CBF156D-39B0-4133-86D4-D9AF644E59EB}" destId="{E3EB27BB-C9D0-4F62-AC29-AB284C97EAE0}" srcOrd="0" destOrd="0" presId="urn:microsoft.com/office/officeart/2005/8/layout/vList4"/>
    <dgm:cxn modelId="{8D475632-911E-48D0-8E0A-871186FD7944}" type="presParOf" srcId="{E3EB27BB-C9D0-4F62-AC29-AB284C97EAE0}" destId="{129068A5-81BA-4784-A43B-74F75FB7A32A}" srcOrd="0" destOrd="0" presId="urn:microsoft.com/office/officeart/2005/8/layout/vList4"/>
    <dgm:cxn modelId="{C16F79C1-9BB9-495A-9DE1-6DFF8B6FF728}" type="presParOf" srcId="{E3EB27BB-C9D0-4F62-AC29-AB284C97EAE0}" destId="{D30A4DBB-F24A-4DB1-99B6-1BBABDC7CB3E}" srcOrd="1" destOrd="0" presId="urn:microsoft.com/office/officeart/2005/8/layout/vList4"/>
    <dgm:cxn modelId="{8600801E-C2DE-4017-9275-48F129BA9BED}" type="presParOf" srcId="{E3EB27BB-C9D0-4F62-AC29-AB284C97EAE0}" destId="{55EFD6E3-EE1D-4DDA-B988-8CBF28633667}" srcOrd="2" destOrd="0" presId="urn:microsoft.com/office/officeart/2005/8/layout/vList4"/>
    <dgm:cxn modelId="{E34CA40D-CBD4-4397-B316-80DD04BC6ABE}" type="presParOf" srcId="{2CBF156D-39B0-4133-86D4-D9AF644E59EB}" destId="{B75E03E2-6594-4E03-B8F5-5E99D541D3F0}" srcOrd="1" destOrd="0" presId="urn:microsoft.com/office/officeart/2005/8/layout/vList4"/>
    <dgm:cxn modelId="{ECC0E355-1991-444E-8292-88AC119B9946}" type="presParOf" srcId="{2CBF156D-39B0-4133-86D4-D9AF644E59EB}" destId="{4A135CE4-5ECE-42DA-A5BB-23204691389C}" srcOrd="2" destOrd="0" presId="urn:microsoft.com/office/officeart/2005/8/layout/vList4"/>
    <dgm:cxn modelId="{A0DFF64F-D786-4854-9F33-58A42CF929E9}" type="presParOf" srcId="{4A135CE4-5ECE-42DA-A5BB-23204691389C}" destId="{60DB30B4-8721-4B67-8B35-7AE6CFBC6B5B}" srcOrd="0" destOrd="0" presId="urn:microsoft.com/office/officeart/2005/8/layout/vList4"/>
    <dgm:cxn modelId="{22C6B304-BA3C-4FE6-8DA4-73682B1F522B}" type="presParOf" srcId="{4A135CE4-5ECE-42DA-A5BB-23204691389C}" destId="{FDDBFF6A-43B6-4623-878B-A5B751B63BDC}" srcOrd="1" destOrd="0" presId="urn:microsoft.com/office/officeart/2005/8/layout/vList4"/>
    <dgm:cxn modelId="{8A2A0C07-41C3-4698-BB9F-1FB70CE2F78E}" type="presParOf" srcId="{4A135CE4-5ECE-42DA-A5BB-23204691389C}" destId="{6179675D-393A-4F0F-896D-48E67079AB93}" srcOrd="2" destOrd="0" presId="urn:microsoft.com/office/officeart/2005/8/layout/vList4"/>
    <dgm:cxn modelId="{3364665C-6959-4E61-BB4B-FB5110986212}" type="presParOf" srcId="{2CBF156D-39B0-4133-86D4-D9AF644E59EB}" destId="{05FC5BDC-8DE3-4EB5-BF3C-5095B7E8984C}" srcOrd="3" destOrd="0" presId="urn:microsoft.com/office/officeart/2005/8/layout/vList4"/>
    <dgm:cxn modelId="{8E6C92EE-0807-4F87-86E2-517CD6186BD4}" type="presParOf" srcId="{2CBF156D-39B0-4133-86D4-D9AF644E59EB}" destId="{D621F687-A28B-46E5-9AEA-A1E7FFA8C101}" srcOrd="4" destOrd="0" presId="urn:microsoft.com/office/officeart/2005/8/layout/vList4"/>
    <dgm:cxn modelId="{68A41E05-E696-40E3-BE7C-55710D812D15}" type="presParOf" srcId="{D621F687-A28B-46E5-9AEA-A1E7FFA8C101}" destId="{2366B3C5-2DFA-4327-9F18-D8F0306B01A8}" srcOrd="0" destOrd="0" presId="urn:microsoft.com/office/officeart/2005/8/layout/vList4"/>
    <dgm:cxn modelId="{1EC614F2-2188-4A8D-9D8B-BDCCB09C579D}" type="presParOf" srcId="{D621F687-A28B-46E5-9AEA-A1E7FFA8C101}" destId="{DCC58F11-8B5C-469C-804F-E50A62FBD67A}" srcOrd="1" destOrd="0" presId="urn:microsoft.com/office/officeart/2005/8/layout/vList4"/>
    <dgm:cxn modelId="{6E95E9B8-98FD-4FDB-A5D1-642A1B939E24}" type="presParOf" srcId="{D621F687-A28B-46E5-9AEA-A1E7FFA8C101}" destId="{19EB0929-C012-4A97-84E0-27760962F23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086712-E7F9-4DD8-8066-D7A9C433BC91}">
      <dsp:nvSpPr>
        <dsp:cNvPr id="0" name=""/>
        <dsp:cNvSpPr/>
      </dsp:nvSpPr>
      <dsp:spPr>
        <a:xfrm>
          <a:off x="0" y="987376"/>
          <a:ext cx="11810185" cy="1316502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0D305-7ED8-43CA-82E7-4CDED6D8BB13}">
      <dsp:nvSpPr>
        <dsp:cNvPr id="0" name=""/>
        <dsp:cNvSpPr/>
      </dsp:nvSpPr>
      <dsp:spPr>
        <a:xfrm>
          <a:off x="3107" y="0"/>
          <a:ext cx="988699" cy="1316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 dirty="0"/>
        </a:p>
      </dsp:txBody>
      <dsp:txXfrm>
        <a:off x="3107" y="0"/>
        <a:ext cx="988699" cy="1316502"/>
      </dsp:txXfrm>
    </dsp:sp>
    <dsp:sp modelId="{7796D9F6-AB67-4049-9EF8-DBDE9B22DD15}">
      <dsp:nvSpPr>
        <dsp:cNvPr id="0" name=""/>
        <dsp:cNvSpPr/>
      </dsp:nvSpPr>
      <dsp:spPr>
        <a:xfrm>
          <a:off x="332894" y="1481065"/>
          <a:ext cx="329125" cy="329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CB8EF-0E6A-4B0F-8B3B-48F4BF30FD54}">
      <dsp:nvSpPr>
        <dsp:cNvPr id="0" name=""/>
        <dsp:cNvSpPr/>
      </dsp:nvSpPr>
      <dsp:spPr>
        <a:xfrm>
          <a:off x="1041241" y="1974753"/>
          <a:ext cx="1071127" cy="1316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 dirty="0"/>
        </a:p>
      </dsp:txBody>
      <dsp:txXfrm>
        <a:off x="1041241" y="1974753"/>
        <a:ext cx="1071127" cy="1316502"/>
      </dsp:txXfrm>
    </dsp:sp>
    <dsp:sp modelId="{55759D42-074B-4206-9E4A-D4D27F0A798F}">
      <dsp:nvSpPr>
        <dsp:cNvPr id="0" name=""/>
        <dsp:cNvSpPr/>
      </dsp:nvSpPr>
      <dsp:spPr>
        <a:xfrm>
          <a:off x="1412242" y="1481065"/>
          <a:ext cx="329125" cy="329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BC7D5-A114-4D05-80F6-49A191D748FB}">
      <dsp:nvSpPr>
        <dsp:cNvPr id="0" name=""/>
        <dsp:cNvSpPr/>
      </dsp:nvSpPr>
      <dsp:spPr>
        <a:xfrm>
          <a:off x="2161804" y="0"/>
          <a:ext cx="2235449" cy="1316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 dirty="0"/>
        </a:p>
      </dsp:txBody>
      <dsp:txXfrm>
        <a:off x="2161804" y="0"/>
        <a:ext cx="2235449" cy="1316502"/>
      </dsp:txXfrm>
    </dsp:sp>
    <dsp:sp modelId="{D02465E4-1641-4551-A2AA-FE1F102718BC}">
      <dsp:nvSpPr>
        <dsp:cNvPr id="0" name=""/>
        <dsp:cNvSpPr/>
      </dsp:nvSpPr>
      <dsp:spPr>
        <a:xfrm>
          <a:off x="3114965" y="1481065"/>
          <a:ext cx="329125" cy="329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0A14D-22E3-437B-85F2-BEA46B107FEE}">
      <dsp:nvSpPr>
        <dsp:cNvPr id="0" name=""/>
        <dsp:cNvSpPr/>
      </dsp:nvSpPr>
      <dsp:spPr>
        <a:xfrm>
          <a:off x="4446688" y="1974753"/>
          <a:ext cx="988699" cy="1316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 dirty="0"/>
        </a:p>
      </dsp:txBody>
      <dsp:txXfrm>
        <a:off x="4446688" y="1974753"/>
        <a:ext cx="988699" cy="1316502"/>
      </dsp:txXfrm>
    </dsp:sp>
    <dsp:sp modelId="{C8130019-1713-4D55-8D4B-C96A4DD0964E}">
      <dsp:nvSpPr>
        <dsp:cNvPr id="0" name=""/>
        <dsp:cNvSpPr/>
      </dsp:nvSpPr>
      <dsp:spPr>
        <a:xfrm>
          <a:off x="4242534" y="1493657"/>
          <a:ext cx="329125" cy="329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5BAAC-C76E-4138-9833-DDEAB5F09AEE}">
      <dsp:nvSpPr>
        <dsp:cNvPr id="0" name=""/>
        <dsp:cNvSpPr/>
      </dsp:nvSpPr>
      <dsp:spPr>
        <a:xfrm>
          <a:off x="5484822" y="0"/>
          <a:ext cx="988699" cy="1316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 dirty="0"/>
        </a:p>
      </dsp:txBody>
      <dsp:txXfrm>
        <a:off x="5484822" y="0"/>
        <a:ext cx="988699" cy="1316502"/>
      </dsp:txXfrm>
    </dsp:sp>
    <dsp:sp modelId="{771833A7-A960-45AD-AC57-EAF35AF89B75}">
      <dsp:nvSpPr>
        <dsp:cNvPr id="0" name=""/>
        <dsp:cNvSpPr/>
      </dsp:nvSpPr>
      <dsp:spPr>
        <a:xfrm>
          <a:off x="5333631" y="1510209"/>
          <a:ext cx="329125" cy="329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77BF15-51D4-4963-8496-AAA21D0AF293}">
      <dsp:nvSpPr>
        <dsp:cNvPr id="0" name=""/>
        <dsp:cNvSpPr/>
      </dsp:nvSpPr>
      <dsp:spPr>
        <a:xfrm>
          <a:off x="6522956" y="1974753"/>
          <a:ext cx="988699" cy="1316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 dirty="0"/>
        </a:p>
      </dsp:txBody>
      <dsp:txXfrm>
        <a:off x="6522956" y="1974753"/>
        <a:ext cx="988699" cy="1316502"/>
      </dsp:txXfrm>
    </dsp:sp>
    <dsp:sp modelId="{97807DB8-BCF5-4911-922E-B5ACE214905E}">
      <dsp:nvSpPr>
        <dsp:cNvPr id="0" name=""/>
        <dsp:cNvSpPr/>
      </dsp:nvSpPr>
      <dsp:spPr>
        <a:xfrm>
          <a:off x="6552748" y="1481065"/>
          <a:ext cx="329125" cy="329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BE97CA-F996-4B26-9F66-B1479CE25806}">
      <dsp:nvSpPr>
        <dsp:cNvPr id="0" name=""/>
        <dsp:cNvSpPr/>
      </dsp:nvSpPr>
      <dsp:spPr>
        <a:xfrm>
          <a:off x="7561091" y="0"/>
          <a:ext cx="988699" cy="1316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 dirty="0"/>
        </a:p>
      </dsp:txBody>
      <dsp:txXfrm>
        <a:off x="7561091" y="0"/>
        <a:ext cx="988699" cy="1316502"/>
      </dsp:txXfrm>
    </dsp:sp>
    <dsp:sp modelId="{A594B98A-5EEB-4BAB-BC32-AD74C4926B67}">
      <dsp:nvSpPr>
        <dsp:cNvPr id="0" name=""/>
        <dsp:cNvSpPr/>
      </dsp:nvSpPr>
      <dsp:spPr>
        <a:xfrm>
          <a:off x="7695670" y="1481065"/>
          <a:ext cx="329125" cy="329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B1BF70-85D6-42F0-AADD-F8335A9E8DF5}">
      <dsp:nvSpPr>
        <dsp:cNvPr id="0" name=""/>
        <dsp:cNvSpPr/>
      </dsp:nvSpPr>
      <dsp:spPr>
        <a:xfrm>
          <a:off x="8599225" y="1974753"/>
          <a:ext cx="988699" cy="1316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 dirty="0"/>
        </a:p>
      </dsp:txBody>
      <dsp:txXfrm>
        <a:off x="8599225" y="1974753"/>
        <a:ext cx="988699" cy="1316502"/>
      </dsp:txXfrm>
    </dsp:sp>
    <dsp:sp modelId="{1A7EBAA5-2D63-41CC-8E10-B98C8DB8F183}">
      <dsp:nvSpPr>
        <dsp:cNvPr id="0" name=""/>
        <dsp:cNvSpPr/>
      </dsp:nvSpPr>
      <dsp:spPr>
        <a:xfrm>
          <a:off x="8914784" y="1481065"/>
          <a:ext cx="329125" cy="329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123C27-363E-47BF-851F-894EF1C5657F}">
      <dsp:nvSpPr>
        <dsp:cNvPr id="0" name=""/>
        <dsp:cNvSpPr/>
      </dsp:nvSpPr>
      <dsp:spPr>
        <a:xfrm>
          <a:off x="9637359" y="0"/>
          <a:ext cx="988699" cy="1316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 dirty="0"/>
        </a:p>
      </dsp:txBody>
      <dsp:txXfrm>
        <a:off x="9637359" y="0"/>
        <a:ext cx="988699" cy="1316502"/>
      </dsp:txXfrm>
    </dsp:sp>
    <dsp:sp modelId="{B5319286-01D9-45D0-9386-9F29A4FF994C}">
      <dsp:nvSpPr>
        <dsp:cNvPr id="0" name=""/>
        <dsp:cNvSpPr/>
      </dsp:nvSpPr>
      <dsp:spPr>
        <a:xfrm>
          <a:off x="10211690" y="1493983"/>
          <a:ext cx="329125" cy="3291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068A5-81BA-4784-A43B-74F75FB7A32A}">
      <dsp:nvSpPr>
        <dsp:cNvPr id="0" name=""/>
        <dsp:cNvSpPr/>
      </dsp:nvSpPr>
      <dsp:spPr>
        <a:xfrm>
          <a:off x="0" y="0"/>
          <a:ext cx="10705361" cy="17036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b="1" kern="1200" dirty="0">
              <a:latin typeface="黑体" pitchFamily="49" charset="-122"/>
              <a:ea typeface="黑体" pitchFamily="49" charset="-122"/>
            </a:rPr>
            <a:t>设立人工智能</a:t>
          </a:r>
          <a:r>
            <a:rPr lang="zh-CN" altLang="zh-CN" sz="3100" b="1" kern="1200" dirty="0">
              <a:latin typeface="黑体" pitchFamily="49" charset="-122"/>
              <a:ea typeface="黑体" pitchFamily="49" charset="-122"/>
            </a:rPr>
            <a:t>专业是</a:t>
          </a:r>
          <a:r>
            <a:rPr lang="zh-CN" altLang="en-US" sz="3100" b="1" kern="1200" dirty="0">
              <a:latin typeface="黑体" pitchFamily="49" charset="-122"/>
              <a:ea typeface="黑体" pitchFamily="49" charset="-122"/>
            </a:rPr>
            <a:t>信息</a:t>
          </a:r>
          <a:r>
            <a:rPr lang="zh-CN" altLang="zh-CN" sz="3100" b="1" kern="1200" dirty="0">
              <a:latin typeface="黑体" pitchFamily="49" charset="-122"/>
              <a:ea typeface="黑体" pitchFamily="49" charset="-122"/>
            </a:rPr>
            <a:t>社会发展的迫切要求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“</a:t>
          </a:r>
          <a:r>
            <a:rPr lang="zh-CN" altLang="en-US" sz="2400" kern="1200" dirty="0">
              <a:solidFill>
                <a:srgbClr val="FF0000"/>
              </a:solidFill>
            </a:rPr>
            <a:t>信息化</a:t>
          </a:r>
          <a:r>
            <a:rPr lang="zh-CN" altLang="en-US" sz="2400" kern="1200" dirty="0"/>
            <a:t>”之后必然是“</a:t>
          </a:r>
          <a:r>
            <a:rPr lang="zh-CN" altLang="en-US" sz="2400" kern="1200" dirty="0">
              <a:solidFill>
                <a:srgbClr val="FF0000"/>
              </a:solidFill>
            </a:rPr>
            <a:t>智能化</a:t>
          </a:r>
          <a:r>
            <a:rPr lang="zh-CN" altLang="en-US" sz="2400" kern="1200" dirty="0"/>
            <a:t>”</a:t>
          </a:r>
        </a:p>
      </dsp:txBody>
      <dsp:txXfrm>
        <a:off x="2311440" y="0"/>
        <a:ext cx="8393920" cy="1703680"/>
      </dsp:txXfrm>
    </dsp:sp>
    <dsp:sp modelId="{D30A4DBB-F24A-4DB1-99B6-1BBABDC7CB3E}">
      <dsp:nvSpPr>
        <dsp:cNvPr id="0" name=""/>
        <dsp:cNvSpPr/>
      </dsp:nvSpPr>
      <dsp:spPr>
        <a:xfrm>
          <a:off x="170368" y="170368"/>
          <a:ext cx="2141072" cy="136294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B30B4-8721-4B67-8B35-7AE6CFBC6B5B}">
      <dsp:nvSpPr>
        <dsp:cNvPr id="0" name=""/>
        <dsp:cNvSpPr/>
      </dsp:nvSpPr>
      <dsp:spPr>
        <a:xfrm>
          <a:off x="0" y="1874048"/>
          <a:ext cx="10705361" cy="17036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b="1" kern="1200" dirty="0">
              <a:latin typeface="黑体" pitchFamily="49" charset="-122"/>
              <a:ea typeface="黑体" pitchFamily="49" charset="-122"/>
            </a:rPr>
            <a:t>设立人工智能专业</a:t>
          </a:r>
          <a:r>
            <a:rPr lang="zh-CN" altLang="zh-CN" sz="3100" b="1" kern="1200" dirty="0">
              <a:latin typeface="黑体" pitchFamily="49" charset="-122"/>
              <a:ea typeface="黑体" pitchFamily="49" charset="-122"/>
            </a:rPr>
            <a:t>是国家战略的关键举措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/>
            <a:t>从源头做起，为国家、社会、产业培养高水平</a:t>
          </a:r>
          <a:r>
            <a:rPr lang="en-US" altLang="zh-CN" sz="2400" kern="1200"/>
            <a:t>AI</a:t>
          </a:r>
          <a:r>
            <a:rPr lang="zh-CN" altLang="en-US" sz="2400" kern="1200"/>
            <a:t>人才</a:t>
          </a:r>
          <a:endParaRPr lang="zh-CN" altLang="en-US" sz="2400" kern="1200" dirty="0"/>
        </a:p>
      </dsp:txBody>
      <dsp:txXfrm>
        <a:off x="2311440" y="1874048"/>
        <a:ext cx="8393920" cy="1703680"/>
      </dsp:txXfrm>
    </dsp:sp>
    <dsp:sp modelId="{FDDBFF6A-43B6-4623-878B-A5B751B63BDC}">
      <dsp:nvSpPr>
        <dsp:cNvPr id="0" name=""/>
        <dsp:cNvSpPr/>
      </dsp:nvSpPr>
      <dsp:spPr>
        <a:xfrm>
          <a:off x="170368" y="2044416"/>
          <a:ext cx="2141072" cy="136294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66B3C5-2DFA-4327-9F18-D8F0306B01A8}">
      <dsp:nvSpPr>
        <dsp:cNvPr id="0" name=""/>
        <dsp:cNvSpPr/>
      </dsp:nvSpPr>
      <dsp:spPr>
        <a:xfrm>
          <a:off x="0" y="3748097"/>
          <a:ext cx="10705361" cy="17036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b="1" kern="1200" dirty="0">
              <a:latin typeface="黑体" pitchFamily="49" charset="-122"/>
              <a:ea typeface="黑体" pitchFamily="49" charset="-122"/>
            </a:rPr>
            <a:t>设立人工智能专业</a:t>
          </a:r>
          <a:r>
            <a:rPr lang="zh-CN" altLang="zh-CN" sz="3100" b="1" kern="1200" dirty="0">
              <a:latin typeface="黑体" pitchFamily="49" charset="-122"/>
              <a:ea typeface="黑体" pitchFamily="49" charset="-122"/>
            </a:rPr>
            <a:t>是</a:t>
          </a:r>
          <a:r>
            <a:rPr lang="zh-CN" altLang="en-US" sz="3100" b="1" kern="1200" dirty="0">
              <a:latin typeface="黑体" pitchFamily="49" charset="-122"/>
              <a:ea typeface="黑体" pitchFamily="49" charset="-122"/>
            </a:rPr>
            <a:t>我校学科融合发展的必然需求</a:t>
          </a:r>
          <a:endParaRPr lang="zh-CN" altLang="en-US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>
              <a:solidFill>
                <a:srgbClr val="FF0000"/>
              </a:solidFill>
            </a:rPr>
            <a:t>新农科、新工科、智慧农业的发展需要人工智能技术</a:t>
          </a:r>
        </a:p>
      </dsp:txBody>
      <dsp:txXfrm>
        <a:off x="2311440" y="3748097"/>
        <a:ext cx="8393920" cy="1703680"/>
      </dsp:txXfrm>
    </dsp:sp>
    <dsp:sp modelId="{DCC58F11-8B5C-469C-804F-E50A62FBD67A}">
      <dsp:nvSpPr>
        <dsp:cNvPr id="0" name=""/>
        <dsp:cNvSpPr/>
      </dsp:nvSpPr>
      <dsp:spPr>
        <a:xfrm>
          <a:off x="170368" y="3918465"/>
          <a:ext cx="2141072" cy="136294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3EB13-DE5E-4739-9A04-B3D86DA86898}" type="datetimeFigureOut">
              <a:rPr lang="zh-CN" altLang="en-US" smtClean="0"/>
              <a:t>2022/10/15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77DF8-B3AB-4B47-8106-A2F2269B8C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926E2-376D-4926-90BC-7200A031D4C2}" type="datetimeFigureOut">
              <a:rPr lang="zh-CN" altLang="en-US" smtClean="0"/>
              <a:t>2022/10/15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1CA6E-006F-4E1A-8B85-56D69784A2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1CA6E-006F-4E1A-8B85-56D69784A27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id="{2955164A-946F-4FA3-94EA-9ED3500CA0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备注占位符 2">
            <a:extLst>
              <a:ext uri="{FF2B5EF4-FFF2-40B4-BE49-F238E27FC236}">
                <a16:creationId xmlns:a16="http://schemas.microsoft.com/office/drawing/2014/main" id="{074164A5-7C64-404B-BB54-2DF288EBD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latin typeface="黑体" pitchFamily="49" charset="-122"/>
                <a:ea typeface="黑体" pitchFamily="49" charset="-122"/>
              </a:rPr>
              <a:t>2018</a:t>
            </a:r>
            <a:r>
              <a:rPr lang="zh-CN" altLang="en-US" sz="1200" b="1" dirty="0"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1200" b="1" dirty="0"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1200" b="1" dirty="0">
                <a:latin typeface="黑体" pitchFamily="49" charset="-122"/>
                <a:ea typeface="黑体" pitchFamily="49" charset="-122"/>
              </a:rPr>
              <a:t>月 </a:t>
            </a:r>
            <a:r>
              <a:rPr lang="en-US" altLang="zh-CN" sz="1200" b="1" dirty="0">
                <a:latin typeface="黑体" pitchFamily="49" charset="-122"/>
                <a:ea typeface="黑体" pitchFamily="49" charset="-122"/>
              </a:rPr>
              <a:t>CMU</a:t>
            </a:r>
            <a:r>
              <a:rPr lang="zh-CN" altLang="en-US" sz="1200" b="1" dirty="0">
                <a:latin typeface="黑体" pitchFamily="49" charset="-122"/>
                <a:ea typeface="黑体" pitchFamily="49" charset="-122"/>
              </a:rPr>
              <a:t>宣布开设美国第一个人工智能本科专业</a:t>
            </a:r>
            <a:endParaRPr lang="zh-CN" altLang="en-US" sz="1200" dirty="0"/>
          </a:p>
          <a:p>
            <a:pPr lvl="0" algn="l"/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22</a:t>
            </a:r>
            <a:r>
              <a:rPr lang="zh-CN" altLang="en-US" dirty="0"/>
              <a:t>日</a:t>
            </a:r>
            <a:endParaRPr lang="en-US" altLang="zh-CN" dirty="0"/>
          </a:p>
          <a:p>
            <a:pPr lvl="0" algn="l"/>
            <a:r>
              <a:rPr lang="zh-CN" altLang="en-US" dirty="0"/>
              <a:t>政府工作报告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id="{07EFFA96-89AE-49C7-840A-381E9D218E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A19738-756E-4D35-A280-7CD0E512B4F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094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id="{2955164A-946F-4FA3-94EA-9ED3500CA0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备注占位符 2">
            <a:extLst>
              <a:ext uri="{FF2B5EF4-FFF2-40B4-BE49-F238E27FC236}">
                <a16:creationId xmlns:a16="http://schemas.microsoft.com/office/drawing/2014/main" id="{074164A5-7C64-404B-BB54-2DF288EBD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latin typeface="黑体" pitchFamily="49" charset="-122"/>
                <a:ea typeface="黑体" pitchFamily="49" charset="-122"/>
              </a:rPr>
              <a:t>2018</a:t>
            </a:r>
            <a:r>
              <a:rPr lang="zh-CN" altLang="en-US" sz="1200" b="1" dirty="0"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1200" b="1" dirty="0"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1200" b="1" dirty="0">
                <a:latin typeface="黑体" pitchFamily="49" charset="-122"/>
                <a:ea typeface="黑体" pitchFamily="49" charset="-122"/>
              </a:rPr>
              <a:t>月 </a:t>
            </a:r>
            <a:r>
              <a:rPr lang="en-US" altLang="zh-CN" sz="1200" b="1" dirty="0">
                <a:latin typeface="黑体" pitchFamily="49" charset="-122"/>
                <a:ea typeface="黑体" pitchFamily="49" charset="-122"/>
              </a:rPr>
              <a:t>CMU</a:t>
            </a:r>
            <a:r>
              <a:rPr lang="zh-CN" altLang="en-US" sz="1200" b="1" dirty="0">
                <a:latin typeface="黑体" pitchFamily="49" charset="-122"/>
                <a:ea typeface="黑体" pitchFamily="49" charset="-122"/>
              </a:rPr>
              <a:t>宣布开设美国第一个人工智能本科专业</a:t>
            </a:r>
            <a:endParaRPr lang="zh-CN" altLang="en-US" sz="1200" dirty="0"/>
          </a:p>
          <a:p>
            <a:pPr lvl="0" algn="l"/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22</a:t>
            </a:r>
            <a:r>
              <a:rPr lang="zh-CN" altLang="en-US" dirty="0"/>
              <a:t>日</a:t>
            </a:r>
            <a:endParaRPr lang="en-US" altLang="zh-CN" dirty="0"/>
          </a:p>
          <a:p>
            <a:pPr lvl="0" algn="l"/>
            <a:r>
              <a:rPr lang="zh-CN" altLang="en-US" dirty="0"/>
              <a:t>政府工作报告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id="{07EFFA96-89AE-49C7-840A-381E9D218E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A19738-756E-4D35-A280-7CD0E512B4F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247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id="{2955164A-946F-4FA3-94EA-9ED3500CA0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备注占位符 2">
            <a:extLst>
              <a:ext uri="{FF2B5EF4-FFF2-40B4-BE49-F238E27FC236}">
                <a16:creationId xmlns:a16="http://schemas.microsoft.com/office/drawing/2014/main" id="{074164A5-7C64-404B-BB54-2DF288EBD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id="{07EFFA96-89AE-49C7-840A-381E9D218E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A19738-756E-4D35-A280-7CD0E512B4F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407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id="{2955164A-946F-4FA3-94EA-9ED3500CA0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备注占位符 2">
            <a:extLst>
              <a:ext uri="{FF2B5EF4-FFF2-40B4-BE49-F238E27FC236}">
                <a16:creationId xmlns:a16="http://schemas.microsoft.com/office/drawing/2014/main" id="{074164A5-7C64-404B-BB54-2DF288EBD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id="{07EFFA96-89AE-49C7-840A-381E9D218E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A19738-756E-4D35-A280-7CD0E512B4F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577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实训实践 应该</a:t>
            </a:r>
            <a:r>
              <a:rPr lang="en-US" altLang="zh-CN" dirty="0"/>
              <a:t>3</a:t>
            </a:r>
            <a:r>
              <a:rPr lang="zh-CN" altLang="en-US" dirty="0"/>
              <a:t>个专业都是强调编码的能力，突出解决实际问题的能力，那么现在普通的问题都是需要能够采用智能的方式来解决。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我们的课程更聚焦，少而精，但是必要的一个都不少。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1CA6E-006F-4E1A-8B85-56D69784A27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1CA6E-006F-4E1A-8B85-56D69784A27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0" y="294550"/>
            <a:ext cx="459531" cy="459531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</p:pic>
      <p:pic>
        <p:nvPicPr>
          <p:cNvPr id="12" name="图片 11" descr="http://www.hzau.edu.cn/dfiles/14527/public/doc/images/logo120.png">
            <a:hlinkClick r:id="" action="ppaction://noaction"/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419" y="342070"/>
            <a:ext cx="2190750" cy="3644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直接连接符 12"/>
          <p:cNvCxnSpPr/>
          <p:nvPr userDrawn="1"/>
        </p:nvCxnSpPr>
        <p:spPr>
          <a:xfrm>
            <a:off x="-31848" y="980728"/>
            <a:ext cx="12240000" cy="0"/>
          </a:xfrm>
          <a:prstGeom prst="line">
            <a:avLst/>
          </a:prstGeom>
          <a:ln w="5715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7"/>
          <p:cNvSpPr>
            <a:spLocks noGrp="1"/>
          </p:cNvSpPr>
          <p:nvPr>
            <p:ph type="title"/>
          </p:nvPr>
        </p:nvSpPr>
        <p:spPr>
          <a:xfrm>
            <a:off x="263352" y="185337"/>
            <a:ext cx="8698043" cy="715219"/>
          </a:xfrm>
        </p:spPr>
        <p:txBody>
          <a:bodyPr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zh-CN" altLang="en-US" sz="2800" b="1" kern="1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/>
          <p:cNvSpPr>
            <a:spLocks noGrp="1"/>
          </p:cNvSpPr>
          <p:nvPr>
            <p:ph type="title"/>
          </p:nvPr>
        </p:nvSpPr>
        <p:spPr>
          <a:xfrm>
            <a:off x="263352" y="185337"/>
            <a:ext cx="8698043" cy="715219"/>
          </a:xfrm>
        </p:spPr>
        <p:txBody>
          <a:bodyPr>
            <a:normAutofit/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zh-CN" altLang="en-US" sz="2800" b="1" kern="12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0" y="294550"/>
            <a:ext cx="459531" cy="459531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</p:pic>
      <p:cxnSp>
        <p:nvCxnSpPr>
          <p:cNvPr id="8" name="直接连接符 7"/>
          <p:cNvCxnSpPr/>
          <p:nvPr userDrawn="1"/>
        </p:nvCxnSpPr>
        <p:spPr>
          <a:xfrm>
            <a:off x="-31848" y="980728"/>
            <a:ext cx="12240000" cy="0"/>
          </a:xfrm>
          <a:prstGeom prst="line">
            <a:avLst/>
          </a:prstGeom>
          <a:ln w="5715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http://www.hzau.edu.cn/dfiles/14527/public/doc/images/logo120.png">
            <a:hlinkClick r:id="" action="ppaction://noaction"/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419" y="342070"/>
            <a:ext cx="2190750" cy="36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2A942A3-5538-461C-BA0F-9A8FD37081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975B515-7B6C-4549-B4B5-783A9B7630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ECED5E5-97A3-4231-B12C-88312F1167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AF81FD-2658-4076-BFF0-11B2C9FD03A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7602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336" y="1886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49067" y="5545163"/>
            <a:ext cx="12025336" cy="12185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889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" y="54563"/>
            <a:ext cx="12142932" cy="536160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</p:pic>
      <p:sp>
        <p:nvSpPr>
          <p:cNvPr id="4" name="矩形 3"/>
          <p:cNvSpPr/>
          <p:nvPr/>
        </p:nvSpPr>
        <p:spPr>
          <a:xfrm>
            <a:off x="5303912" y="4005064"/>
            <a:ext cx="3240360" cy="49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endParaRPr lang="zh-CN" altLang="en-US" sz="2400" dirty="0">
              <a:solidFill>
                <a:srgbClr val="0070C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4294967295"/>
          </p:nvPr>
        </p:nvSpPr>
        <p:spPr>
          <a:xfrm>
            <a:off x="8832304" y="6211897"/>
            <a:ext cx="1185148" cy="365125"/>
          </a:xfrm>
          <a:prstGeom prst="rect">
            <a:avLst/>
          </a:prstGeom>
        </p:spPr>
        <p:txBody>
          <a:bodyPr/>
          <a:lstStyle/>
          <a:p>
            <a:fld id="{43339D8B-5BEF-48E5-B3E3-D0244F8C11D0}" type="datetime7">
              <a:rPr lang="zh-CN" altLang="en-US" sz="1800" b="1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22.10.15</a:t>
            </a:fld>
            <a:endParaRPr lang="zh-CN" altLang="en-US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03061" y="5802134"/>
            <a:ext cx="21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主讲人：沙灜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955" y="5871726"/>
            <a:ext cx="561732" cy="561732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05435" y="5981065"/>
            <a:ext cx="8001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信息学院专业分流宣讲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人工智能专业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F0899F-EF3B-F4F2-4857-52C579D1C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271531"/>
            <a:ext cx="5005267" cy="7612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人工智能与智能机器人实验室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CAED4D0D-4FFE-8B19-FB86-9FB5B5ABEAE9}"/>
              </a:ext>
            </a:extLst>
          </p:cNvPr>
          <p:cNvSpPr txBox="1"/>
          <p:nvPr/>
        </p:nvSpPr>
        <p:spPr>
          <a:xfrm>
            <a:off x="913872" y="2110721"/>
            <a:ext cx="4426757" cy="20208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课程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       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智能机器人、智能机器人实验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       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现代控制理论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       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人工智能应用综合设计与实践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  <a:p>
            <a:pPr indent="-2286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参与：实训、竞赛、科研项目   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 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sym typeface="+mn-ea"/>
            </a:endParaRPr>
          </a:p>
        </p:txBody>
      </p:sp>
      <p:sp>
        <p:nvSpPr>
          <p:cNvPr id="29" name="Oval 17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7383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图片 10" descr="摩托车赛车手&#10;&#10;低可信度描述已自动生成">
            <a:extLst>
              <a:ext uri="{FF2B5EF4-FFF2-40B4-BE49-F238E27FC236}">
                <a16:creationId xmlns:a16="http://schemas.microsoft.com/office/drawing/2014/main" id="{B7BA8ED0-11C7-848F-01B2-8B7F5B20E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74" r="7272" b="-7"/>
          <a:stretch/>
        </p:blipFill>
        <p:spPr>
          <a:xfrm>
            <a:off x="5761975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30" name="Freeform: Shape 19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196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图片 11" descr="桌子上摆放着黑色的机器&#10;&#10;中度可信度描述已自动生成">
            <a:extLst>
              <a:ext uri="{FF2B5EF4-FFF2-40B4-BE49-F238E27FC236}">
                <a16:creationId xmlns:a16="http://schemas.microsoft.com/office/drawing/2014/main" id="{F21C8B0E-E410-2971-BB96-7A83161BF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6" b="20694"/>
          <a:stretch/>
        </p:blipFill>
        <p:spPr>
          <a:xfrm>
            <a:off x="5933788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10" name="图片 9" descr="建筑的摆设布局&#10;&#10;描述已自动生成">
            <a:extLst>
              <a:ext uri="{FF2B5EF4-FFF2-40B4-BE49-F238E27FC236}">
                <a16:creationId xmlns:a16="http://schemas.microsoft.com/office/drawing/2014/main" id="{F001801B-AED5-0F34-E330-E938FF3519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60" r="4" b="4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32" name="Freeform: Shape 23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00930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25">
            <a:extLst>
              <a:ext uri="{FF2B5EF4-FFF2-40B4-BE49-F238E27FC236}">
                <a16:creationId xmlns:a16="http://schemas.microsoft.com/office/drawing/2014/main" id="{0640CCAE-325C-4DD0-BB26-38BF690F3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0935"/>
            <a:ext cx="1732108" cy="2175118"/>
          </a:xfrm>
          <a:custGeom>
            <a:avLst/>
            <a:gdLst>
              <a:gd name="connsiteX0" fmla="*/ 644549 w 1732108"/>
              <a:gd name="connsiteY0" fmla="*/ 0 h 2175118"/>
              <a:gd name="connsiteX1" fmla="*/ 1732108 w 1732108"/>
              <a:gd name="connsiteY1" fmla="*/ 1087559 h 2175118"/>
              <a:gd name="connsiteX2" fmla="*/ 644549 w 1732108"/>
              <a:gd name="connsiteY2" fmla="*/ 2175118 h 2175118"/>
              <a:gd name="connsiteX3" fmla="*/ 36485 w 1732108"/>
              <a:gd name="connsiteY3" fmla="*/ 1989380 h 2175118"/>
              <a:gd name="connsiteX4" fmla="*/ 0 w 1732108"/>
              <a:gd name="connsiteY4" fmla="*/ 1959278 h 2175118"/>
              <a:gd name="connsiteX5" fmla="*/ 0 w 1732108"/>
              <a:gd name="connsiteY5" fmla="*/ 215841 h 2175118"/>
              <a:gd name="connsiteX6" fmla="*/ 36485 w 1732108"/>
              <a:gd name="connsiteY6" fmla="*/ 185738 h 2175118"/>
              <a:gd name="connsiteX7" fmla="*/ 644549 w 1732108"/>
              <a:gd name="connsiteY7" fmla="*/ 0 h 21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2108" h="2175118">
                <a:moveTo>
                  <a:pt x="644549" y="0"/>
                </a:moveTo>
                <a:cubicBezTo>
                  <a:pt x="1245191" y="0"/>
                  <a:pt x="1732108" y="486917"/>
                  <a:pt x="1732108" y="1087559"/>
                </a:cubicBezTo>
                <a:cubicBezTo>
                  <a:pt x="1732108" y="1688201"/>
                  <a:pt x="1245191" y="2175118"/>
                  <a:pt x="644549" y="2175118"/>
                </a:cubicBezTo>
                <a:cubicBezTo>
                  <a:pt x="419308" y="2175118"/>
                  <a:pt x="210060" y="2106646"/>
                  <a:pt x="36485" y="1989380"/>
                </a:cubicBezTo>
                <a:lnTo>
                  <a:pt x="0" y="1959278"/>
                </a:lnTo>
                <a:lnTo>
                  <a:pt x="0" y="215841"/>
                </a:lnTo>
                <a:lnTo>
                  <a:pt x="36485" y="185738"/>
                </a:lnTo>
                <a:cubicBezTo>
                  <a:pt x="210060" y="68473"/>
                  <a:pt x="419308" y="0"/>
                  <a:pt x="64454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582A0FE-1DE3-7046-ADF4-E9116A22E9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26" r="6" b="6"/>
          <a:stretch/>
        </p:blipFill>
        <p:spPr>
          <a:xfrm>
            <a:off x="20" y="4414950"/>
            <a:ext cx="1568072" cy="1847088"/>
          </a:xfrm>
          <a:custGeom>
            <a:avLst/>
            <a:gdLst/>
            <a:ahLst/>
            <a:cxnLst/>
            <a:rect l="l" t="t" r="r" b="b"/>
            <a:pathLst>
              <a:path w="1568092" h="1847088">
                <a:moveTo>
                  <a:pt x="644548" y="0"/>
                </a:moveTo>
                <a:cubicBezTo>
                  <a:pt x="1154607" y="0"/>
                  <a:pt x="1568092" y="413485"/>
                  <a:pt x="1568092" y="923544"/>
                </a:cubicBezTo>
                <a:cubicBezTo>
                  <a:pt x="1568092" y="1433603"/>
                  <a:pt x="1154607" y="1847088"/>
                  <a:pt x="644548" y="1847088"/>
                </a:cubicBezTo>
                <a:cubicBezTo>
                  <a:pt x="453276" y="1847088"/>
                  <a:pt x="275584" y="1788942"/>
                  <a:pt x="128186" y="1689361"/>
                </a:cubicBezTo>
                <a:lnTo>
                  <a:pt x="0" y="1583598"/>
                </a:lnTo>
                <a:lnTo>
                  <a:pt x="0" y="263490"/>
                </a:lnTo>
                <a:lnTo>
                  <a:pt x="128186" y="157727"/>
                </a:lnTo>
                <a:cubicBezTo>
                  <a:pt x="275584" y="58147"/>
                  <a:pt x="453276" y="0"/>
                  <a:pt x="644548" y="0"/>
                </a:cubicBezTo>
                <a:close/>
              </a:path>
            </a:pathLst>
          </a:custGeom>
        </p:spPr>
      </p:pic>
      <p:pic>
        <p:nvPicPr>
          <p:cNvPr id="8" name="图片 7" descr="门上的广告&#10;&#10;低可信度描述已自动生成">
            <a:extLst>
              <a:ext uri="{FF2B5EF4-FFF2-40B4-BE49-F238E27FC236}">
                <a16:creationId xmlns:a16="http://schemas.microsoft.com/office/drawing/2014/main" id="{308254DB-3371-3909-98C6-6555723FF87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9" r="5" b="9332"/>
          <a:stretch/>
        </p:blipFill>
        <p:spPr>
          <a:xfrm>
            <a:off x="1866382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图片 8" descr="房间的摆设布局&#10;&#10;低可信度描述已自动生成">
            <a:extLst>
              <a:ext uri="{FF2B5EF4-FFF2-40B4-BE49-F238E27FC236}">
                <a16:creationId xmlns:a16="http://schemas.microsoft.com/office/drawing/2014/main" id="{23CCDD31-C015-FB18-48ED-2F46BC4129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70" r="6582" b="-2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00377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1308114"/>
              </p:ext>
            </p:extLst>
          </p:nvPr>
        </p:nvGraphicFramePr>
        <p:xfrm>
          <a:off x="623392" y="2636912"/>
          <a:ext cx="10945216" cy="211220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219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48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57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提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一、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宏观</a:t>
                      </a:r>
                      <a:r>
                        <a:rPr lang="en-US" altLang="zh-CN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-</a:t>
                      </a:r>
                      <a:r>
                        <a:rPr lang="zh-CN" alt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社会需要人工智能专业人才</a:t>
                      </a:r>
                      <a:endParaRPr lang="zh-CN" altLang="en-US" sz="2400" b="1" kern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专业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人工</a:t>
                      </a:r>
                      <a:endParaRPr lang="en-US" altLang="zh-CN" sz="2400" b="1" kern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智能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二、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中观</a:t>
                      </a:r>
                      <a:r>
                        <a:rPr lang="en-US" altLang="zh-CN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本科教育三个专业重叠度很高、各有侧重</a:t>
                      </a:r>
                    </a:p>
                  </a:txBody>
                  <a:tcPr marL="68580" marR="6858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4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+mn-ea"/>
                      </a:endParaRP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纲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三、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微观</a:t>
                      </a:r>
                      <a:r>
                        <a:rPr lang="en-US" altLang="zh-CN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解答学生面临的具体问题</a:t>
                      </a:r>
                    </a:p>
                  </a:txBody>
                  <a:tcPr marL="68580" marR="6858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人工智能专业宣讲提纲</a:t>
            </a:r>
          </a:p>
        </p:txBody>
      </p:sp>
    </p:spTree>
    <p:extLst>
      <p:ext uri="{BB962C8B-B14F-4D97-AF65-F5344CB8AC3E}">
        <p14:creationId xmlns:p14="http://schemas.microsoft.com/office/powerpoint/2010/main" val="2967761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9F919-F84E-8285-0CD1-3DA22DDA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人工智能领域的发展与人才缺口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B37D19-5D07-CC70-4B5F-1483FEFF1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045973"/>
            <a:ext cx="4392488" cy="56612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819B37-0E44-2464-4195-547641C1E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1268760"/>
            <a:ext cx="4320480" cy="527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92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9F919-F84E-8285-0CD1-3DA22DDA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“</a:t>
            </a:r>
            <a:r>
              <a:rPr lang="zh-CN" altLang="en-US" dirty="0"/>
              <a:t>人工智能</a:t>
            </a:r>
            <a:r>
              <a:rPr lang="en-US" altLang="zh-CN" dirty="0"/>
              <a:t>+”</a:t>
            </a:r>
            <a:r>
              <a:rPr lang="zh-CN" altLang="en-US" dirty="0"/>
              <a:t>是必然的趋势</a:t>
            </a:r>
            <a:r>
              <a:rPr lang="en-US" altLang="zh-CN" dirty="0"/>
              <a:t>-</a:t>
            </a:r>
            <a:r>
              <a:rPr lang="zh-CN" altLang="en-US" dirty="0"/>
              <a:t>其他领域也需要人工智能人才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4C4A58-89A4-65D4-55D9-78C6A51F0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77" y="2619784"/>
            <a:ext cx="3627245" cy="360004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77547C0-746E-9A13-7F81-B5F543EF4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9244" y="2619784"/>
            <a:ext cx="3673511" cy="360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035CFB-9C72-5782-6EEE-8DAC387E4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08" y="3113835"/>
            <a:ext cx="3758184" cy="261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92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三、</a:t>
            </a:r>
            <a:r>
              <a:rPr lang="zh-CN" altLang="en-US" dirty="0">
                <a:sym typeface="+mn-ea"/>
              </a:rPr>
              <a:t>微观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一些具体解答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52019" y="1196117"/>
            <a:ext cx="1116124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保研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根据专业、规模来确定比例</a:t>
            </a:r>
            <a:endParaRPr lang="en-US" altLang="zh-CN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考研课程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）前三个学期，三个专业课程是一致的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408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考研课程内容、深度：一致、全覆盖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）培养方案一样强调：编程能力、数学、英语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毕业出路（就业）</a:t>
            </a:r>
            <a:endParaRPr lang="zh-CN" alt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       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专业都是计算机类：做学术，做技术，公务员，出国，参军，创业，选调生，交换生，交流生，与计算机科学与技术等专业都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没有区别（计算机类）</a:t>
            </a:r>
            <a:endParaRPr lang="en-US" altLang="zh-CN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  <a:sym typeface="+mn-ea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       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专业核心课的设置更利于后续深造研究方向的选择</a:t>
            </a:r>
            <a:endParaRPr lang="en-US" altLang="zh-CN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  <a:sym typeface="+mn-ea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D6761-9AF7-4537-31D3-B6364C37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r>
              <a:rPr lang="en-US" altLang="zh-CN" dirty="0"/>
              <a:t>-</a:t>
            </a:r>
            <a:r>
              <a:rPr lang="zh-CN" altLang="en-US" dirty="0"/>
              <a:t>欢迎加入人工智能系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C02DD50F-1041-1243-A0CF-DBC875B9AB94}"/>
              </a:ext>
            </a:extLst>
          </p:cNvPr>
          <p:cNvSpPr txBox="1"/>
          <p:nvPr/>
        </p:nvSpPr>
        <p:spPr>
          <a:xfrm>
            <a:off x="552019" y="1196117"/>
            <a:ext cx="1116124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）有风险、但更是机会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要把握时代发展的潮流：孙中山：“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天下大勢，浩浩湯湯，顺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者昌，逆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者亡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TW" alt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）选择、博弈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清晰自己的定位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）放轻松，一次选择没有那么重要</a:t>
            </a:r>
            <a:endParaRPr lang="zh-CN" altLang="en-US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       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当你在几个选项之间犹疑不定的时候，就说明每个选项都差不多</a:t>
            </a:r>
            <a:endParaRPr lang="en-US" altLang="zh-CN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  <a:sym typeface="+mn-ea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）全系老师郑重承诺共同努力打好开头炮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  <a:sym typeface="+mn-ea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      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把你们培养成为：学有所成</a:t>
            </a:r>
            <a:endParaRPr lang="en-US" altLang="zh-CN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  <a:sym typeface="+mn-ea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        </a:t>
            </a: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		          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学有所长</a:t>
            </a:r>
            <a:endParaRPr lang="en-US" altLang="zh-CN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  <a:sym typeface="+mn-ea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                                  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学有所用</a:t>
            </a:r>
            <a:endParaRPr lang="en-US" altLang="zh-CN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  <a:sym typeface="+mn-ea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                                   </a:t>
            </a:r>
            <a:r>
              <a:rPr lang="zh-CN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  <a:sym typeface="+mn-ea"/>
              </a:rPr>
              <a:t>的优秀人才</a:t>
            </a:r>
            <a:endParaRPr lang="en-US" altLang="zh-CN" sz="2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3075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5571490" y="3061970"/>
            <a:ext cx="3100070" cy="1068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5400" dirty="0">
                <a:ln>
                  <a:solidFill>
                    <a:schemeClr val="bg1"/>
                  </a:solidFill>
                </a:ln>
                <a:solidFill>
                  <a:srgbClr val="0070C0"/>
                </a:solidFill>
              </a:rPr>
              <a:t>谢谢！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102610" y="2613660"/>
            <a:ext cx="1905000" cy="1898015"/>
            <a:chOff x="7600349" y="4077072"/>
            <a:chExt cx="889021" cy="889021"/>
          </a:xfrm>
        </p:grpSpPr>
        <p:sp>
          <p:nvSpPr>
            <p:cNvPr id="4" name="椭圆 3"/>
            <p:cNvSpPr/>
            <p:nvPr/>
          </p:nvSpPr>
          <p:spPr>
            <a:xfrm>
              <a:off x="7600349" y="4077072"/>
              <a:ext cx="889021" cy="889021"/>
            </a:xfrm>
            <a:prstGeom prst="ellipse">
              <a:avLst/>
            </a:prstGeom>
            <a:solidFill>
              <a:srgbClr val="D90110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8000" dirty="0">
                <a:solidFill>
                  <a:prstClr val="white"/>
                </a:solidFill>
                <a:latin typeface="华康宋体W12(P)" panose="02020C00000000000000" pitchFamily="18" charset="-122"/>
                <a:ea typeface="华康宋体W12(P)" panose="02020C00000000000000" pitchFamily="18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2060" y="4082568"/>
              <a:ext cx="780204" cy="780204"/>
            </a:xfrm>
            <a:prstGeom prst="rect">
              <a:avLst/>
            </a:prstGeom>
          </p:spPr>
        </p:pic>
      </p:grp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263352" y="185337"/>
            <a:ext cx="8698043" cy="715219"/>
          </a:xfrm>
        </p:spPr>
        <p:txBody>
          <a:bodyPr/>
          <a:lstStyle/>
          <a:p>
            <a:r>
              <a:rPr lang="zh-CN" altLang="en-US" dirty="0"/>
              <a:t>人工智能专业宣介完毕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8146506"/>
              </p:ext>
            </p:extLst>
          </p:nvPr>
        </p:nvGraphicFramePr>
        <p:xfrm>
          <a:off x="623392" y="2636912"/>
          <a:ext cx="10945216" cy="211220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219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48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57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提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一、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宏观</a:t>
                      </a:r>
                      <a:r>
                        <a:rPr lang="en-US" altLang="zh-CN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-</a:t>
                      </a:r>
                      <a:r>
                        <a:rPr lang="zh-CN" alt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社会需要人工智能专业人才</a:t>
                      </a:r>
                      <a:endParaRPr lang="zh-CN" altLang="en-US" sz="2400" b="1" kern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专业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人工</a:t>
                      </a:r>
                      <a:endParaRPr lang="en-US" altLang="zh-CN" sz="2400" b="1" kern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智能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二、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中观</a:t>
                      </a:r>
                      <a:r>
                        <a:rPr lang="en-US" altLang="zh-CN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本科教育三个专业重叠度很高、各有侧重</a:t>
                      </a:r>
                    </a:p>
                  </a:txBody>
                  <a:tcPr marL="68580" marR="6858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4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+mn-ea"/>
                      </a:endParaRP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纲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三、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微观</a:t>
                      </a:r>
                      <a:r>
                        <a:rPr lang="en-US" altLang="zh-CN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解答学生面临的具体问题</a:t>
                      </a:r>
                    </a:p>
                  </a:txBody>
                  <a:tcPr marL="68580" marR="6858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人工智能专业宣讲提纲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85717850"/>
              </p:ext>
            </p:extLst>
          </p:nvPr>
        </p:nvGraphicFramePr>
        <p:xfrm>
          <a:off x="623392" y="2636912"/>
          <a:ext cx="10945216" cy="211220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219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48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57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提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一、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宏观</a:t>
                      </a:r>
                      <a:r>
                        <a:rPr lang="en-US" altLang="zh-CN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-</a:t>
                      </a:r>
                      <a:r>
                        <a:rPr lang="zh-CN" alt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社会需要人工智能专业人才</a:t>
                      </a:r>
                      <a:endParaRPr lang="zh-CN" altLang="en-US" sz="2400" b="1" kern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专业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人工</a:t>
                      </a:r>
                      <a:endParaRPr lang="en-US" altLang="zh-CN" sz="2400" b="1" kern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智能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二、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中观</a:t>
                      </a:r>
                      <a:r>
                        <a:rPr lang="en-US" altLang="zh-CN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本科教育三个专业重叠度很高、各有侧重</a:t>
                      </a:r>
                    </a:p>
                  </a:txBody>
                  <a:tcPr marL="68580" marR="6858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4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+mn-ea"/>
                      </a:endParaRP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纲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三、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微观</a:t>
                      </a:r>
                      <a:r>
                        <a:rPr lang="en-US" altLang="zh-CN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解答学生面临的具体问题</a:t>
                      </a:r>
                    </a:p>
                  </a:txBody>
                  <a:tcPr marL="68580" marR="6858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人工智能专业宣讲提纲</a:t>
            </a:r>
          </a:p>
        </p:txBody>
      </p:sp>
    </p:spTree>
    <p:extLst>
      <p:ext uri="{BB962C8B-B14F-4D97-AF65-F5344CB8AC3E}">
        <p14:creationId xmlns:p14="http://schemas.microsoft.com/office/powerpoint/2010/main" val="3940496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t1">
            <a:extLst>
              <a:ext uri="{FF2B5EF4-FFF2-40B4-BE49-F238E27FC236}">
                <a16:creationId xmlns:a16="http://schemas.microsoft.com/office/drawing/2014/main" id="{26ADD6A5-F33F-4B3E-AA13-BE58EBEB1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526"/>
            <a:ext cx="12191999" cy="650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2">
            <a:extLst>
              <a:ext uri="{FF2B5EF4-FFF2-40B4-BE49-F238E27FC236}">
                <a16:creationId xmlns:a16="http://schemas.microsoft.com/office/drawing/2014/main" id="{308A33E9-184C-4E93-B602-CB40DF4539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16" y="525"/>
            <a:ext cx="9448100" cy="54919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dirty="0"/>
              <a:t>什么是人工智能？</a:t>
            </a:r>
            <a:endParaRPr lang="zh-CN" altLang="zh-CN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EC7F513-B40B-4111-9DB8-04B2256E14E3}"/>
              </a:ext>
            </a:extLst>
          </p:cNvPr>
          <p:cNvGrpSpPr/>
          <p:nvPr/>
        </p:nvGrpSpPr>
        <p:grpSpPr>
          <a:xfrm>
            <a:off x="229005" y="645699"/>
            <a:ext cx="3352569" cy="1427831"/>
            <a:chOff x="3894138" y="279400"/>
            <a:chExt cx="4911725" cy="1771650"/>
          </a:xfrm>
        </p:grpSpPr>
        <p:pic>
          <p:nvPicPr>
            <p:cNvPr id="17" name="Picture 14" descr="http://img0.imgtn.bdimg.com/it/u=932949758,2582325784&amp;fm=21&amp;gp=0.jpg">
              <a:extLst>
                <a:ext uri="{FF2B5EF4-FFF2-40B4-BE49-F238E27FC236}">
                  <a16:creationId xmlns:a16="http://schemas.microsoft.com/office/drawing/2014/main" id="{825E64B3-50E5-40F0-B1BC-E2D01ADD0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1175" y="279400"/>
              <a:ext cx="1944688" cy="175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2" descr="F:\教材编写\AI第4版\第6章 类脑计算与深度学习\中枢图片\大脑皮层叶结构(图6-4).jpg">
              <a:extLst>
                <a:ext uri="{FF2B5EF4-FFF2-40B4-BE49-F238E27FC236}">
                  <a16:creationId xmlns:a16="http://schemas.microsoft.com/office/drawing/2014/main" id="{7C6F8BCC-C5C6-4266-BECF-A6C6B643C5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4138" y="331788"/>
              <a:ext cx="2101850" cy="1719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右箭头 2">
              <a:extLst>
                <a:ext uri="{FF2B5EF4-FFF2-40B4-BE49-F238E27FC236}">
                  <a16:creationId xmlns:a16="http://schemas.microsoft.com/office/drawing/2014/main" id="{C2EBF0F1-5EFC-41DE-B427-EE89B2573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971550"/>
              <a:ext cx="704850" cy="374650"/>
            </a:xfrm>
            <a:prstGeom prst="rightArrow">
              <a:avLst>
                <a:gd name="adj1" fmla="val 50000"/>
                <a:gd name="adj2" fmla="val 49926"/>
              </a:avLst>
            </a:prstGeom>
            <a:solidFill>
              <a:srgbClr val="CCFFFF"/>
            </a:solidFill>
            <a:ln w="28575" algn="ctr">
              <a:solidFill>
                <a:srgbClr val="FF3399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905"/>
            </a:p>
          </p:txBody>
        </p:sp>
      </p:grpSp>
      <p:sp>
        <p:nvSpPr>
          <p:cNvPr id="23" name="Text Box 36">
            <a:extLst>
              <a:ext uri="{FF2B5EF4-FFF2-40B4-BE49-F238E27FC236}">
                <a16:creationId xmlns:a16="http://schemas.microsoft.com/office/drawing/2014/main" id="{5D9545D5-1DBD-44F0-B858-1CA9777E5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93" y="2227255"/>
            <a:ext cx="5226461" cy="140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645"/>
              </a:lnSpc>
              <a:spcBef>
                <a:spcPct val="0"/>
              </a:spcBef>
              <a:buNone/>
            </a:pPr>
            <a:r>
              <a:rPr lang="zh-CN" altLang="en-US" sz="1905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能力角度：</a:t>
            </a:r>
            <a:r>
              <a:rPr lang="zh-CN" altLang="en-US" sz="1905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用人工的方法在机器上实现的智能（也称机器智能）。</a:t>
            </a:r>
            <a:endParaRPr lang="en-US" altLang="zh-CN" sz="1905" b="1" dirty="0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lnSpc>
                <a:spcPts val="2645"/>
              </a:lnSpc>
              <a:spcBef>
                <a:spcPct val="0"/>
              </a:spcBef>
              <a:buNone/>
            </a:pPr>
            <a:r>
              <a:rPr lang="zh-CN" altLang="en-US" sz="1905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学科角度：</a:t>
            </a:r>
            <a:r>
              <a:rPr lang="zh-CN" altLang="en-US" sz="1905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研究如何构造智能机器或智能系统，以模拟、延伸和扩展人类智能。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CA0A4158-ABC1-42BA-89AF-C25699673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571" y="3803208"/>
            <a:ext cx="5226461" cy="2400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645"/>
              </a:lnSpc>
              <a:spcBef>
                <a:spcPct val="0"/>
              </a:spcBef>
              <a:buNone/>
            </a:pPr>
            <a:r>
              <a:rPr lang="zh-CN" altLang="en-US" sz="1905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人工智能典型应用：</a:t>
            </a:r>
            <a:endParaRPr lang="en-US" altLang="zh-CN" sz="1905" b="1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302352" indent="-302352">
              <a:lnSpc>
                <a:spcPts val="2645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905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智能教育</a:t>
            </a:r>
            <a:endParaRPr lang="en-US" altLang="zh-CN" sz="1905" b="1" dirty="0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302352" indent="-302352">
              <a:lnSpc>
                <a:spcPts val="2645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905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智能医疗</a:t>
            </a:r>
            <a:endParaRPr lang="en-US" altLang="zh-CN" sz="1905" b="1" dirty="0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302352" indent="-302352">
              <a:lnSpc>
                <a:spcPts val="2645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905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智能机器人</a:t>
            </a:r>
            <a:endParaRPr lang="en-US" altLang="zh-CN" sz="1905" b="1" dirty="0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302352" indent="-302352">
              <a:lnSpc>
                <a:spcPts val="2645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905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itchFamily="49" charset="-122"/>
              </a:rPr>
              <a:t>智能农业： 农业智能感知、农业智能控制与田间自主作业、农业大数据分析与服务、农业智能技术集成与应用</a:t>
            </a:r>
            <a:endParaRPr lang="en-US" altLang="zh-CN" sz="1905" b="1" dirty="0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B23F6E-3907-45C1-B0A9-90C54160A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2638" y="1505468"/>
            <a:ext cx="6332330" cy="51190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529F91-221C-4395-B42F-B2D64312F4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312" y="1098907"/>
            <a:ext cx="6184407" cy="5764806"/>
          </a:xfrm>
          <a:prstGeom prst="rect">
            <a:avLst/>
          </a:prstGeom>
        </p:spPr>
      </p:pic>
      <p:sp>
        <p:nvSpPr>
          <p:cNvPr id="21" name="TextBox 7">
            <a:extLst>
              <a:ext uri="{FF2B5EF4-FFF2-40B4-BE49-F238E27FC236}">
                <a16:creationId xmlns:a16="http://schemas.microsoft.com/office/drawing/2014/main" id="{D0DF27C6-554F-4434-BCCC-5B4342903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6603" y="549717"/>
            <a:ext cx="7964851" cy="613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386" b="1" dirty="0">
                <a:solidFill>
                  <a:srgbClr val="00CC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人工智能：用机器模拟和实现人类智能</a:t>
            </a:r>
          </a:p>
        </p:txBody>
      </p:sp>
    </p:spTree>
    <p:extLst>
      <p:ext uri="{BB962C8B-B14F-4D97-AF65-F5344CB8AC3E}">
        <p14:creationId xmlns:p14="http://schemas.microsoft.com/office/powerpoint/2010/main" val="262296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498"/>
    </mc:Choice>
    <mc:Fallback xmlns="">
      <p:transition spd="slow" advTm="100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t1">
            <a:extLst>
              <a:ext uri="{FF2B5EF4-FFF2-40B4-BE49-F238E27FC236}">
                <a16:creationId xmlns:a16="http://schemas.microsoft.com/office/drawing/2014/main" id="{26ADD6A5-F33F-4B3E-AA13-BE58EBEB1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526"/>
            <a:ext cx="12191999" cy="650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2">
            <a:extLst>
              <a:ext uri="{FF2B5EF4-FFF2-40B4-BE49-F238E27FC236}">
                <a16:creationId xmlns:a16="http://schemas.microsoft.com/office/drawing/2014/main" id="{308A33E9-184C-4E93-B602-CB40DF4539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16" y="525"/>
            <a:ext cx="9448100" cy="54919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dirty="0"/>
              <a:t>专业开设背景</a:t>
            </a:r>
            <a:r>
              <a:rPr lang="en-US" altLang="zh-CN" dirty="0"/>
              <a:t>- </a:t>
            </a:r>
            <a:r>
              <a:rPr lang="zh-CN" altLang="en-US" dirty="0"/>
              <a:t>人工智能迅猛发展</a:t>
            </a:r>
            <a:endParaRPr lang="zh-CN" altLang="zh-CN" dirty="0"/>
          </a:p>
        </p:txBody>
      </p:sp>
      <p:graphicFrame>
        <p:nvGraphicFramePr>
          <p:cNvPr id="44" name="内容占位符 3">
            <a:extLst>
              <a:ext uri="{FF2B5EF4-FFF2-40B4-BE49-F238E27FC236}">
                <a16:creationId xmlns:a16="http://schemas.microsoft.com/office/drawing/2014/main" id="{BFF2E7FB-F06A-4861-9D2D-97848C2B3EC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05" y="1285851"/>
          <a:ext cx="11810185" cy="3291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5" name="文本框 8">
            <a:extLst>
              <a:ext uri="{FF2B5EF4-FFF2-40B4-BE49-F238E27FC236}">
                <a16:creationId xmlns:a16="http://schemas.microsoft.com/office/drawing/2014/main" id="{454FCEE1-40CD-4AD8-B4FC-EA1EF4852562}"/>
              </a:ext>
            </a:extLst>
          </p:cNvPr>
          <p:cNvSpPr txBox="1"/>
          <p:nvPr/>
        </p:nvSpPr>
        <p:spPr>
          <a:xfrm>
            <a:off x="76616" y="1819215"/>
            <a:ext cx="1371505" cy="613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93" b="1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1956</a:t>
            </a:r>
            <a:r>
              <a:rPr lang="zh-CN" altLang="en-US" sz="1693" b="1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年美国达特茅斯</a:t>
            </a:r>
            <a:r>
              <a:rPr lang="en-US" altLang="zh-CN" sz="1693" b="1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AI</a:t>
            </a:r>
            <a:endParaRPr lang="zh-CN" altLang="en-US" sz="1693" b="1" dirty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6" name="文本框 8">
            <a:extLst>
              <a:ext uri="{FF2B5EF4-FFF2-40B4-BE49-F238E27FC236}">
                <a16:creationId xmlns:a16="http://schemas.microsoft.com/office/drawing/2014/main" id="{7E0754B8-D0FC-4B4E-AA4C-CA9539B9F752}"/>
              </a:ext>
            </a:extLst>
          </p:cNvPr>
          <p:cNvSpPr txBox="1"/>
          <p:nvPr/>
        </p:nvSpPr>
        <p:spPr>
          <a:xfrm>
            <a:off x="2286263" y="914574"/>
            <a:ext cx="2438232" cy="1655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2015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年韩国成立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AI Star Lab</a:t>
            </a:r>
          </a:p>
          <a:p>
            <a:pPr lvl="0"/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2016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年美国白宫成立人工智能委员会</a:t>
            </a:r>
            <a:endParaRPr lang="en-US" altLang="zh-CN" sz="1693" b="1" dirty="0">
              <a:latin typeface="黑体" pitchFamily="49" charset="-122"/>
              <a:ea typeface="黑体" pitchFamily="49" charset="-122"/>
            </a:endParaRPr>
          </a:p>
          <a:p>
            <a:pPr lvl="0"/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2016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年日本高级综合智能平台计划</a:t>
            </a:r>
            <a:endParaRPr lang="zh-CN" altLang="en-US" sz="1693" dirty="0"/>
          </a:p>
        </p:txBody>
      </p:sp>
      <p:sp>
        <p:nvSpPr>
          <p:cNvPr id="47" name="文本框 8">
            <a:extLst>
              <a:ext uri="{FF2B5EF4-FFF2-40B4-BE49-F238E27FC236}">
                <a16:creationId xmlns:a16="http://schemas.microsoft.com/office/drawing/2014/main" id="{0AAAACA7-949C-42C3-BDFE-3FE8B0A85BA8}"/>
              </a:ext>
            </a:extLst>
          </p:cNvPr>
          <p:cNvSpPr txBox="1"/>
          <p:nvPr/>
        </p:nvSpPr>
        <p:spPr>
          <a:xfrm>
            <a:off x="762368" y="3266915"/>
            <a:ext cx="1981063" cy="613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2006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Hinton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等人</a:t>
            </a:r>
            <a:endParaRPr lang="en-US" altLang="zh-CN" sz="1693" b="1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提出深度学习概念</a:t>
            </a:r>
          </a:p>
        </p:txBody>
      </p:sp>
      <p:sp>
        <p:nvSpPr>
          <p:cNvPr id="48" name="文本框 8">
            <a:extLst>
              <a:ext uri="{FF2B5EF4-FFF2-40B4-BE49-F238E27FC236}">
                <a16:creationId xmlns:a16="http://schemas.microsoft.com/office/drawing/2014/main" id="{5C686F82-9615-4F7E-AEEA-E2FF7CF77AAB}"/>
              </a:ext>
            </a:extLst>
          </p:cNvPr>
          <p:cNvSpPr txBox="1"/>
          <p:nvPr/>
        </p:nvSpPr>
        <p:spPr>
          <a:xfrm>
            <a:off x="3810158" y="3367064"/>
            <a:ext cx="1676284" cy="1394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2016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月我国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“互联网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+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”人工智能三年行动实施方案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》</a:t>
            </a:r>
            <a:endParaRPr lang="zh-CN" altLang="en-US" sz="1693" dirty="0"/>
          </a:p>
          <a:p>
            <a:endParaRPr lang="zh-CN" altLang="en-US" sz="1693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9" name="文本框 8">
            <a:extLst>
              <a:ext uri="{FF2B5EF4-FFF2-40B4-BE49-F238E27FC236}">
                <a16:creationId xmlns:a16="http://schemas.microsoft.com/office/drawing/2014/main" id="{F7D0B2DF-C2A7-4EF6-82AA-7096EFE74159}"/>
              </a:ext>
            </a:extLst>
          </p:cNvPr>
          <p:cNvSpPr txBox="1"/>
          <p:nvPr/>
        </p:nvSpPr>
        <p:spPr>
          <a:xfrm>
            <a:off x="4724495" y="914573"/>
            <a:ext cx="1981063" cy="1655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2017~2019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年国家政府工作报告：人工智能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-&gt;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国家战略</a:t>
            </a:r>
            <a:endParaRPr lang="en-US" altLang="zh-CN" sz="1693" b="1" dirty="0">
              <a:latin typeface="黑体" pitchFamily="49" charset="-122"/>
              <a:ea typeface="黑体" pitchFamily="49" charset="-122"/>
            </a:endParaRPr>
          </a:p>
          <a:p>
            <a:pPr lvl="0"/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国务院发布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:</a:t>
            </a:r>
          </a:p>
          <a:p>
            <a:pPr lvl="0"/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新一代人工智能发展规划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》</a:t>
            </a:r>
            <a:endParaRPr lang="zh-CN" altLang="en-US" sz="1693" dirty="0"/>
          </a:p>
        </p:txBody>
      </p:sp>
      <p:sp>
        <p:nvSpPr>
          <p:cNvPr id="50" name="文本框 8">
            <a:extLst>
              <a:ext uri="{FF2B5EF4-FFF2-40B4-BE49-F238E27FC236}">
                <a16:creationId xmlns:a16="http://schemas.microsoft.com/office/drawing/2014/main" id="{358CDB5A-918D-42C2-B1E1-7765CF90CC4C}"/>
              </a:ext>
            </a:extLst>
          </p:cNvPr>
          <p:cNvSpPr txBox="1"/>
          <p:nvPr/>
        </p:nvSpPr>
        <p:spPr>
          <a:xfrm>
            <a:off x="5943611" y="3343110"/>
            <a:ext cx="1989227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2018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月教育部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高等学校人工智能创新行动计划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》</a:t>
            </a:r>
            <a:endParaRPr lang="zh-CN" altLang="en-US" sz="1693" dirty="0"/>
          </a:p>
          <a:p>
            <a:endParaRPr lang="zh-CN" altLang="en-US" sz="1693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1" name="文本框 8">
            <a:extLst>
              <a:ext uri="{FF2B5EF4-FFF2-40B4-BE49-F238E27FC236}">
                <a16:creationId xmlns:a16="http://schemas.microsoft.com/office/drawing/2014/main" id="{C7913669-2892-48D0-977E-D9220972F53B}"/>
              </a:ext>
            </a:extLst>
          </p:cNvPr>
          <p:cNvSpPr txBox="1"/>
          <p:nvPr/>
        </p:nvSpPr>
        <p:spPr>
          <a:xfrm>
            <a:off x="7086532" y="1654179"/>
            <a:ext cx="1981063" cy="87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2018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月 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CMU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宣布开设美国第一个人工智能本科专业</a:t>
            </a:r>
            <a:endParaRPr lang="zh-CN" altLang="en-US" sz="1693" dirty="0"/>
          </a:p>
        </p:txBody>
      </p:sp>
      <p:sp>
        <p:nvSpPr>
          <p:cNvPr id="52" name="文本框 8">
            <a:extLst>
              <a:ext uri="{FF2B5EF4-FFF2-40B4-BE49-F238E27FC236}">
                <a16:creationId xmlns:a16="http://schemas.microsoft.com/office/drawing/2014/main" id="{9AE8F3C9-2D7B-4CB2-8227-47AD5D017210}"/>
              </a:ext>
            </a:extLst>
          </p:cNvPr>
          <p:cNvSpPr txBox="1"/>
          <p:nvPr/>
        </p:nvSpPr>
        <p:spPr>
          <a:xfrm>
            <a:off x="8305648" y="3320315"/>
            <a:ext cx="1981063" cy="1655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2018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12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月中央经济工作会议：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5G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、人工智能、工业互联网、物联网</a:t>
            </a:r>
            <a:endParaRPr lang="en-US" altLang="zh-CN" sz="1693" b="1" dirty="0">
              <a:latin typeface="黑体" pitchFamily="49" charset="-122"/>
              <a:ea typeface="黑体" pitchFamily="49" charset="-122"/>
            </a:endParaRPr>
          </a:p>
          <a:p>
            <a:pPr lvl="0"/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（新基建）</a:t>
            </a:r>
          </a:p>
          <a:p>
            <a:endParaRPr lang="zh-CN" altLang="en-US" sz="1693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2B289525-04C4-46E3-9C32-C3AA1432325B}"/>
              </a:ext>
            </a:extLst>
          </p:cNvPr>
          <p:cNvSpPr txBox="1"/>
          <p:nvPr/>
        </p:nvSpPr>
        <p:spPr>
          <a:xfrm>
            <a:off x="9195654" y="1379447"/>
            <a:ext cx="2819204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2019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月国家发改委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产业结构调整指导目录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》23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个领域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100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多个条目涉及人工智能，直接相关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个条目。</a:t>
            </a:r>
          </a:p>
        </p:txBody>
      </p:sp>
      <p:sp>
        <p:nvSpPr>
          <p:cNvPr id="3" name="矩形 2"/>
          <p:cNvSpPr/>
          <p:nvPr/>
        </p:nvSpPr>
        <p:spPr>
          <a:xfrm>
            <a:off x="10311042" y="3603804"/>
            <a:ext cx="2109122" cy="1915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2020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月</a:t>
            </a:r>
            <a:r>
              <a:rPr lang="en-US" altLang="zh-CN" sz="1693" b="1" dirty="0"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日，中共中央政治局常务委员会召开的会议强调，要加快推进“</a:t>
            </a:r>
            <a:r>
              <a:rPr lang="zh-CN" altLang="en-US" sz="1693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新基建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”，包括以</a:t>
            </a:r>
            <a:r>
              <a:rPr lang="zh-CN" altLang="en-US" sz="1693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人工智能为代表的新技术基础设施</a:t>
            </a:r>
            <a:r>
              <a:rPr lang="zh-CN" altLang="en-US" sz="1693" b="1" dirty="0">
                <a:latin typeface="黑体" pitchFamily="49" charset="-122"/>
                <a:ea typeface="黑体" pitchFamily="49" charset="-122"/>
              </a:rPr>
              <a:t>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16CEBBA-9C5C-4BE7-9208-14DB1445C74D}"/>
              </a:ext>
            </a:extLst>
          </p:cNvPr>
          <p:cNvSpPr/>
          <p:nvPr/>
        </p:nvSpPr>
        <p:spPr>
          <a:xfrm>
            <a:off x="76616" y="1752716"/>
            <a:ext cx="1371505" cy="77806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22E7C52-D137-4859-BD7E-711041021C03}"/>
              </a:ext>
            </a:extLst>
          </p:cNvPr>
          <p:cNvSpPr/>
          <p:nvPr/>
        </p:nvSpPr>
        <p:spPr>
          <a:xfrm>
            <a:off x="2234399" y="914574"/>
            <a:ext cx="2362037" cy="160472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930E34E-B285-420E-9CE2-6E255B1C8F86}"/>
              </a:ext>
            </a:extLst>
          </p:cNvPr>
          <p:cNvSpPr/>
          <p:nvPr/>
        </p:nvSpPr>
        <p:spPr>
          <a:xfrm>
            <a:off x="4724495" y="1981300"/>
            <a:ext cx="1981063" cy="57699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FA69949-B37F-47D8-8C45-532FE74F674C}"/>
              </a:ext>
            </a:extLst>
          </p:cNvPr>
          <p:cNvSpPr/>
          <p:nvPr/>
        </p:nvSpPr>
        <p:spPr>
          <a:xfrm>
            <a:off x="5951774" y="3360312"/>
            <a:ext cx="1981063" cy="90682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D471F4F-D711-494B-9107-DFBC1D577BC2}"/>
              </a:ext>
            </a:extLst>
          </p:cNvPr>
          <p:cNvSpPr/>
          <p:nvPr/>
        </p:nvSpPr>
        <p:spPr>
          <a:xfrm>
            <a:off x="10353315" y="3624537"/>
            <a:ext cx="1838686" cy="194761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2BB1739-2EDE-4B66-A1D0-460495CF4A50}"/>
              </a:ext>
            </a:extLst>
          </p:cNvPr>
          <p:cNvSpPr/>
          <p:nvPr/>
        </p:nvSpPr>
        <p:spPr>
          <a:xfrm>
            <a:off x="2109966" y="5525267"/>
            <a:ext cx="6348071" cy="74353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116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各国都在通过各种手段积极推进人工智能的发展</a:t>
            </a:r>
            <a:endParaRPr lang="en-US" altLang="zh-CN" sz="2116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lang="zh-CN" altLang="en-US" sz="2116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都已上升到国家战略层面</a:t>
            </a:r>
          </a:p>
        </p:txBody>
      </p:sp>
    </p:spTree>
    <p:extLst>
      <p:ext uri="{BB962C8B-B14F-4D97-AF65-F5344CB8AC3E}">
        <p14:creationId xmlns:p14="http://schemas.microsoft.com/office/powerpoint/2010/main" val="390553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498"/>
    </mc:Choice>
    <mc:Fallback xmlns="">
      <p:transition spd="slow" advTm="100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t1">
            <a:extLst>
              <a:ext uri="{FF2B5EF4-FFF2-40B4-BE49-F238E27FC236}">
                <a16:creationId xmlns:a16="http://schemas.microsoft.com/office/drawing/2014/main" id="{26ADD6A5-F33F-4B3E-AA13-BE58EBEB1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526"/>
            <a:ext cx="12191999" cy="650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2">
            <a:extLst>
              <a:ext uri="{FF2B5EF4-FFF2-40B4-BE49-F238E27FC236}">
                <a16:creationId xmlns:a16="http://schemas.microsoft.com/office/drawing/2014/main" id="{308A33E9-184C-4E93-B602-CB40DF4539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16" y="525"/>
            <a:ext cx="9448100" cy="54919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dirty="0"/>
              <a:t>专业开设背景</a:t>
            </a:r>
            <a:r>
              <a:rPr lang="en-US" altLang="zh-CN" dirty="0"/>
              <a:t>-</a:t>
            </a:r>
            <a:r>
              <a:rPr lang="zh-CN" altLang="en-US" dirty="0"/>
              <a:t>人工智能专业现状</a:t>
            </a:r>
            <a:endParaRPr lang="zh-CN" altLang="zh-CN" dirty="0"/>
          </a:p>
        </p:txBody>
      </p:sp>
      <p:pic>
        <p:nvPicPr>
          <p:cNvPr id="15" name="燕尾形箭头 36">
            <a:extLst>
              <a:ext uri="{FF2B5EF4-FFF2-40B4-BE49-F238E27FC236}">
                <a16:creationId xmlns:a16="http://schemas.microsoft.com/office/drawing/2014/main" id="{CC2A83FC-AA4E-44B6-8F70-BAF33F5F2138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115" y="820266"/>
            <a:ext cx="5266039" cy="2625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95CB264-BD31-48C0-B6C0-3F6B40AD6F64}"/>
              </a:ext>
            </a:extLst>
          </p:cNvPr>
          <p:cNvSpPr/>
          <p:nvPr/>
        </p:nvSpPr>
        <p:spPr>
          <a:xfrm>
            <a:off x="897788" y="1372076"/>
            <a:ext cx="4575008" cy="743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16" b="1" dirty="0"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r>
              <a:rPr lang="zh-CN" altLang="en-US" sz="2116" b="1" dirty="0">
                <a:latin typeface="黑体" panose="02010609060101010101" pitchFamily="49" charset="-122"/>
                <a:ea typeface="黑体" panose="02010609060101010101" pitchFamily="49" charset="-122"/>
              </a:rPr>
              <a:t>年，教育部批准了</a:t>
            </a:r>
            <a:r>
              <a:rPr lang="en-US" altLang="zh-CN" sz="2116" b="1" dirty="0">
                <a:latin typeface="黑体" panose="02010609060101010101" pitchFamily="49" charset="-122"/>
                <a:ea typeface="黑体" panose="02010609060101010101" pitchFamily="49" charset="-122"/>
              </a:rPr>
              <a:t>35</a:t>
            </a:r>
            <a:r>
              <a:rPr lang="zh-CN" altLang="en-US" sz="2116" b="1" dirty="0">
                <a:latin typeface="黑体" panose="02010609060101010101" pitchFamily="49" charset="-122"/>
                <a:ea typeface="黑体" panose="02010609060101010101" pitchFamily="49" charset="-122"/>
              </a:rPr>
              <a:t>个高校建立人工智能专业</a:t>
            </a:r>
            <a:endParaRPr lang="en-US" altLang="zh-CN" sz="2116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5108A44-2ECC-40B8-9F32-C13E38DF09E9}"/>
              </a:ext>
            </a:extLst>
          </p:cNvPr>
          <p:cNvSpPr/>
          <p:nvPr/>
        </p:nvSpPr>
        <p:spPr>
          <a:xfrm>
            <a:off x="936202" y="2114290"/>
            <a:ext cx="4672287" cy="1069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16" b="1" dirty="0">
                <a:latin typeface="黑体" panose="02010609060101010101" pitchFamily="49" charset="-122"/>
                <a:ea typeface="黑体" panose="02010609060101010101" pitchFamily="49" charset="-122"/>
              </a:rPr>
              <a:t>2019</a:t>
            </a:r>
            <a:r>
              <a:rPr lang="zh-CN" altLang="en-US" sz="2116" b="1" dirty="0">
                <a:latin typeface="黑体" panose="02010609060101010101" pitchFamily="49" charset="-122"/>
                <a:ea typeface="黑体" panose="02010609060101010101" pitchFamily="49" charset="-122"/>
              </a:rPr>
              <a:t>年，教育部批准</a:t>
            </a:r>
            <a:r>
              <a:rPr lang="en-US" altLang="zh-CN" sz="2116" b="1" dirty="0">
                <a:latin typeface="黑体" panose="02010609060101010101" pitchFamily="49" charset="-122"/>
                <a:ea typeface="黑体" panose="02010609060101010101" pitchFamily="49" charset="-122"/>
              </a:rPr>
              <a:t>73</a:t>
            </a:r>
            <a:r>
              <a:rPr lang="zh-CN" altLang="en-US" sz="2116" b="1" dirty="0">
                <a:latin typeface="黑体" panose="02010609060101010101" pitchFamily="49" charset="-122"/>
                <a:ea typeface="黑体" panose="02010609060101010101" pitchFamily="49" charset="-122"/>
              </a:rPr>
              <a:t>个高校建立人工智能专业</a:t>
            </a:r>
            <a:endParaRPr lang="en-US" altLang="zh-CN" sz="2116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116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2020</a:t>
            </a:r>
            <a:r>
              <a:rPr lang="zh-CN" altLang="en-US" sz="2116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zh-CN" altLang="en-US" sz="2116" b="1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116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215</a:t>
            </a:r>
            <a:r>
              <a:rPr lang="zh-CN" altLang="en-US" sz="2116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所高校</a:t>
            </a:r>
            <a:r>
              <a:rPr lang="zh-CN" altLang="en-US" sz="2116" b="1" dirty="0">
                <a:latin typeface="黑体" panose="02010609060101010101" pitchFamily="49" charset="-122"/>
                <a:ea typeface="黑体" panose="02010609060101010101" pitchFamily="49" charset="-122"/>
              </a:rPr>
              <a:t>开设人工智能专业</a:t>
            </a:r>
          </a:p>
        </p:txBody>
      </p:sp>
      <p:pic>
        <p:nvPicPr>
          <p:cNvPr id="18" name="燕尾形箭头 36">
            <a:extLst>
              <a:ext uri="{FF2B5EF4-FFF2-40B4-BE49-F238E27FC236}">
                <a16:creationId xmlns:a16="http://schemas.microsoft.com/office/drawing/2014/main" id="{8AD3C8B2-F041-4694-8849-1E3CBA1640F0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32487" y="762184"/>
            <a:ext cx="5045937" cy="2608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F495691-8B1E-495C-80F0-4AE37DC0A646}"/>
              </a:ext>
            </a:extLst>
          </p:cNvPr>
          <p:cNvSpPr/>
          <p:nvPr/>
        </p:nvSpPr>
        <p:spPr>
          <a:xfrm>
            <a:off x="6898176" y="1095527"/>
            <a:ext cx="4520373" cy="1720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16" b="1" dirty="0">
                <a:latin typeface="黑体" panose="02010609060101010101" pitchFamily="49" charset="-122"/>
                <a:ea typeface="黑体" panose="02010609060101010101" pitchFamily="49" charset="-122"/>
              </a:rPr>
              <a:t>主要农林高校：</a:t>
            </a:r>
            <a:endParaRPr lang="en-US" altLang="zh-CN" sz="2116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116" b="1" dirty="0">
                <a:latin typeface="黑体" panose="02010609060101010101" pitchFamily="49" charset="-122"/>
                <a:ea typeface="黑体" panose="02010609060101010101" pitchFamily="49" charset="-122"/>
              </a:rPr>
              <a:t>    2018</a:t>
            </a:r>
            <a:r>
              <a:rPr lang="zh-CN" altLang="en-US" sz="2116" b="1" dirty="0">
                <a:latin typeface="黑体" panose="02010609060101010101" pitchFamily="49" charset="-122"/>
                <a:ea typeface="黑体" panose="02010609060101010101" pitchFamily="49" charset="-122"/>
              </a:rPr>
              <a:t>年，南京农业大学，设立人工智能专业；</a:t>
            </a:r>
            <a:endParaRPr lang="en-US" altLang="zh-CN" sz="2116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116" b="1" dirty="0">
                <a:latin typeface="黑体" panose="02010609060101010101" pitchFamily="49" charset="-122"/>
                <a:ea typeface="黑体" panose="02010609060101010101" pitchFamily="49" charset="-122"/>
              </a:rPr>
              <a:t>    2019</a:t>
            </a:r>
            <a:r>
              <a:rPr lang="zh-CN" altLang="en-US" sz="2116" b="1" dirty="0">
                <a:latin typeface="黑体" panose="02010609060101010101" pitchFamily="49" charset="-122"/>
                <a:ea typeface="黑体" panose="02010609060101010101" pitchFamily="49" charset="-122"/>
              </a:rPr>
              <a:t>年，中国农业大学，设立人工智能专业</a:t>
            </a:r>
            <a:endParaRPr lang="en-US" altLang="zh-CN" sz="2116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9797963-4E6C-414C-B1E4-FA3322BB84A6}"/>
              </a:ext>
            </a:extLst>
          </p:cNvPr>
          <p:cNvSpPr/>
          <p:nvPr/>
        </p:nvSpPr>
        <p:spPr>
          <a:xfrm>
            <a:off x="773452" y="968304"/>
            <a:ext cx="4300616" cy="41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16" b="1" dirty="0">
                <a:latin typeface="黑体" panose="02010609060101010101" pitchFamily="49" charset="-122"/>
                <a:ea typeface="黑体" panose="02010609060101010101" pitchFamily="49" charset="-122"/>
              </a:rPr>
              <a:t>全国情况：</a:t>
            </a:r>
            <a:endParaRPr lang="en-US" altLang="zh-CN" sz="2116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3" name="燕尾形箭头 36">
            <a:extLst>
              <a:ext uri="{FF2B5EF4-FFF2-40B4-BE49-F238E27FC236}">
                <a16:creationId xmlns:a16="http://schemas.microsoft.com/office/drawing/2014/main" id="{ADFC10BD-30C2-4A32-954D-5BFE0AEF0061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963" y="3782498"/>
            <a:ext cx="5266039" cy="2747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574124B8-9AC2-4607-88CC-C9D8675465F9}"/>
              </a:ext>
            </a:extLst>
          </p:cNvPr>
          <p:cNvSpPr/>
          <p:nvPr/>
        </p:nvSpPr>
        <p:spPr>
          <a:xfrm>
            <a:off x="4114936" y="4455932"/>
            <a:ext cx="4616491" cy="1394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16" b="1" dirty="0">
                <a:latin typeface="黑体" panose="02010609060101010101" pitchFamily="49" charset="-122"/>
                <a:ea typeface="黑体" panose="02010609060101010101" pitchFamily="49" charset="-122"/>
              </a:rPr>
              <a:t>湖北省高校：</a:t>
            </a:r>
            <a:endParaRPr lang="en-US" altLang="zh-CN" sz="2116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116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116" b="1" dirty="0">
                <a:latin typeface="黑体" panose="02010609060101010101" pitchFamily="49" charset="-122"/>
                <a:ea typeface="黑体" panose="02010609060101010101" pitchFamily="49" charset="-122"/>
              </a:rPr>
              <a:t>武汉大学、华中科技大学、华中师范大学、武汉理工大学等设立人工智能专业或研究院</a:t>
            </a:r>
          </a:p>
        </p:txBody>
      </p:sp>
    </p:spTree>
    <p:extLst>
      <p:ext uri="{BB962C8B-B14F-4D97-AF65-F5344CB8AC3E}">
        <p14:creationId xmlns:p14="http://schemas.microsoft.com/office/powerpoint/2010/main" val="35164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65"/>
    </mc:Choice>
    <mc:Fallback xmlns="">
      <p:transition spd="slow" advTm="3906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t1">
            <a:extLst>
              <a:ext uri="{FF2B5EF4-FFF2-40B4-BE49-F238E27FC236}">
                <a16:creationId xmlns:a16="http://schemas.microsoft.com/office/drawing/2014/main" id="{26ADD6A5-F33F-4B3E-AA13-BE58EBEB1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526"/>
            <a:ext cx="12191999" cy="650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2">
            <a:extLst>
              <a:ext uri="{FF2B5EF4-FFF2-40B4-BE49-F238E27FC236}">
                <a16:creationId xmlns:a16="http://schemas.microsoft.com/office/drawing/2014/main" id="{308A33E9-184C-4E93-B602-CB40DF4539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16" y="525"/>
            <a:ext cx="9448100" cy="54919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dirty="0"/>
              <a:t>开设人工智能专业的理由</a:t>
            </a:r>
            <a:endParaRPr lang="zh-CN" altLang="zh-CN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193DB8C-F11D-4923-BF93-952A0EB47BFE}"/>
              </a:ext>
            </a:extLst>
          </p:cNvPr>
          <p:cNvGraphicFramePr/>
          <p:nvPr/>
        </p:nvGraphicFramePr>
        <p:xfrm>
          <a:off x="876660" y="1066963"/>
          <a:ext cx="10705361" cy="5451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844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59"/>
    </mc:Choice>
    <mc:Fallback xmlns="">
      <p:transition spd="slow" advTm="3195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6384531"/>
              </p:ext>
            </p:extLst>
          </p:nvPr>
        </p:nvGraphicFramePr>
        <p:xfrm>
          <a:off x="623392" y="2636912"/>
          <a:ext cx="10945216" cy="211220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219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48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57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提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一、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宏观</a:t>
                      </a:r>
                      <a:r>
                        <a:rPr lang="en-US" altLang="zh-CN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-</a:t>
                      </a:r>
                      <a:r>
                        <a:rPr lang="zh-CN" alt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社会需要人工智能专业人才</a:t>
                      </a:r>
                      <a:endParaRPr lang="zh-CN" altLang="en-US" sz="2400" b="1" kern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专业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人工</a:t>
                      </a:r>
                      <a:endParaRPr lang="en-US" altLang="zh-CN" sz="2400" b="1" kern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智能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二、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中观</a:t>
                      </a:r>
                      <a:r>
                        <a:rPr lang="en-US" altLang="zh-CN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本科教育三个专业重叠度很高、各有侧重</a:t>
                      </a:r>
                    </a:p>
                  </a:txBody>
                  <a:tcPr marL="68580" marR="6858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4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anose="020B0503020204020204" pitchFamily="34" charset="-122"/>
                        <a:ea typeface="+mn-ea"/>
                      </a:endParaRP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纲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三、</a:t>
                      </a:r>
                    </a:p>
                  </a:txBody>
                  <a:tcPr marL="68580" marR="6858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微观</a:t>
                      </a:r>
                      <a:r>
                        <a:rPr lang="en-US" altLang="zh-CN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2400" b="1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解答学生面临的具体问题</a:t>
                      </a:r>
                    </a:p>
                  </a:txBody>
                  <a:tcPr marL="68580" marR="6858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8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人工智能专业宣讲提纲</a:t>
            </a:r>
          </a:p>
        </p:txBody>
      </p:sp>
    </p:spTree>
    <p:extLst>
      <p:ext uri="{BB962C8B-B14F-4D97-AF65-F5344CB8AC3E}">
        <p14:creationId xmlns:p14="http://schemas.microsoft.com/office/powerpoint/2010/main" val="3497997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47329" y="6128291"/>
            <a:ext cx="12012635" cy="6718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计算机大类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63352" y="165899"/>
            <a:ext cx="8698043" cy="715219"/>
          </a:xfrm>
        </p:spPr>
        <p:txBody>
          <a:bodyPr>
            <a:normAutofit/>
          </a:bodyPr>
          <a:lstStyle/>
          <a:p>
            <a:r>
              <a:rPr dirty="0"/>
              <a:t>二、</a:t>
            </a:r>
            <a:r>
              <a:rPr lang="zh-CN" altLang="en-US" dirty="0"/>
              <a:t>中观</a:t>
            </a:r>
            <a:r>
              <a:rPr lang="en-US" altLang="zh-CN" dirty="0"/>
              <a:t>-</a:t>
            </a:r>
            <a:r>
              <a:rPr lang="zh-CN" altLang="en-US" dirty="0"/>
              <a:t>三个专业本科培养课程对比</a:t>
            </a:r>
            <a:endParaRPr dirty="0"/>
          </a:p>
        </p:txBody>
      </p:sp>
      <p:sp>
        <p:nvSpPr>
          <p:cNvPr id="7" name="圆角矩形 6"/>
          <p:cNvSpPr/>
          <p:nvPr/>
        </p:nvSpPr>
        <p:spPr>
          <a:xfrm>
            <a:off x="88505" y="4677806"/>
            <a:ext cx="12001372" cy="13455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00FF"/>
                </a:solidFill>
              </a:rPr>
              <a:t>公共基础课</a:t>
            </a:r>
            <a:r>
              <a:rPr lang="en-US" altLang="zh-CN" sz="1400" b="1" dirty="0">
                <a:solidFill>
                  <a:srgbClr val="0000FF"/>
                </a:solidFill>
              </a:rPr>
              <a:t>: </a:t>
            </a:r>
            <a:r>
              <a:rPr lang="zh-CN" altLang="en-US" sz="1400" b="1" dirty="0">
                <a:solidFill>
                  <a:srgbClr val="0000FF"/>
                </a:solidFill>
              </a:rPr>
              <a:t>微积分</a:t>
            </a:r>
            <a:r>
              <a:rPr lang="en-US" altLang="zh-CN" sz="1400" b="1" dirty="0">
                <a:solidFill>
                  <a:srgbClr val="0000FF"/>
                </a:solidFill>
              </a:rPr>
              <a:t>A</a:t>
            </a:r>
            <a:r>
              <a:rPr lang="zh-CN" altLang="en-US" sz="1400" b="1" dirty="0">
                <a:solidFill>
                  <a:srgbClr val="0000FF"/>
                </a:solidFill>
              </a:rPr>
              <a:t>、</a:t>
            </a:r>
            <a:r>
              <a:rPr lang="en-US" altLang="zh-CN" sz="1400" b="1" dirty="0">
                <a:solidFill>
                  <a:srgbClr val="0000FF"/>
                </a:solidFill>
              </a:rPr>
              <a:t> </a:t>
            </a:r>
            <a:r>
              <a:rPr lang="zh-CN" altLang="en-US" sz="1400" b="1" dirty="0">
                <a:solidFill>
                  <a:srgbClr val="0000FF"/>
                </a:solidFill>
              </a:rPr>
              <a:t>线性代数</a:t>
            </a:r>
            <a:r>
              <a:rPr lang="en-US" altLang="zh-CN" sz="1400" b="1" dirty="0">
                <a:solidFill>
                  <a:srgbClr val="0000FF"/>
                </a:solidFill>
              </a:rPr>
              <a:t>A</a:t>
            </a:r>
            <a:r>
              <a:rPr lang="zh-CN" altLang="en-US" sz="1400" b="1" dirty="0">
                <a:solidFill>
                  <a:srgbClr val="0000FF"/>
                </a:solidFill>
              </a:rPr>
              <a:t>、离散数学、概率论与数理统计</a:t>
            </a:r>
            <a:r>
              <a:rPr lang="en-US" altLang="zh-CN" sz="1400" b="1" dirty="0">
                <a:solidFill>
                  <a:srgbClr val="0000FF"/>
                </a:solidFill>
              </a:rPr>
              <a:t>A</a:t>
            </a:r>
          </a:p>
          <a:p>
            <a:r>
              <a:rPr lang="zh-CN" altLang="en-US" sz="1400" b="1" dirty="0">
                <a:solidFill>
                  <a:srgbClr val="0000FF"/>
                </a:solidFill>
              </a:rPr>
              <a:t>平台课、选修课</a:t>
            </a:r>
            <a:r>
              <a:rPr lang="en-US" altLang="zh-CN" sz="1400" b="1" dirty="0">
                <a:solidFill>
                  <a:srgbClr val="0000FF"/>
                </a:solidFill>
              </a:rPr>
              <a:t>: </a:t>
            </a:r>
            <a:r>
              <a:rPr lang="zh-CN" altLang="en-US" sz="1400" b="1" dirty="0">
                <a:solidFill>
                  <a:srgbClr val="0000FF"/>
                </a:solidFill>
              </a:rPr>
              <a:t>信息科学与技术导论、</a:t>
            </a:r>
            <a:r>
              <a:rPr lang="en-US" altLang="zh-CN" sz="1400" b="1" dirty="0">
                <a:solidFill>
                  <a:srgbClr val="0000FF"/>
                </a:solidFill>
              </a:rPr>
              <a:t>C/C++</a:t>
            </a:r>
            <a:r>
              <a:rPr lang="zh-CN" altLang="en-US" sz="1400" b="1" dirty="0">
                <a:solidFill>
                  <a:srgbClr val="0000FF"/>
                </a:solidFill>
              </a:rPr>
              <a:t>语言程序设计、</a:t>
            </a:r>
            <a:r>
              <a:rPr lang="en-US" altLang="zh-CN" sz="1400" b="1" dirty="0">
                <a:solidFill>
                  <a:srgbClr val="0000FF"/>
                </a:solidFill>
              </a:rPr>
              <a:t>Python</a:t>
            </a:r>
            <a:r>
              <a:rPr lang="zh-CN" altLang="en-US" sz="1400" b="1" dirty="0">
                <a:solidFill>
                  <a:srgbClr val="0000FF"/>
                </a:solidFill>
              </a:rPr>
              <a:t>程序设计、数据结构</a:t>
            </a:r>
            <a:r>
              <a:rPr lang="en-US" altLang="zh-CN" sz="1400" b="1" dirty="0">
                <a:solidFill>
                  <a:srgbClr val="0000FF"/>
                </a:solidFill>
              </a:rPr>
              <a:t>*</a:t>
            </a:r>
            <a:r>
              <a:rPr lang="zh-CN" altLang="en-US" sz="1400" b="1" dirty="0">
                <a:solidFill>
                  <a:srgbClr val="0000FF"/>
                </a:solidFill>
              </a:rPr>
              <a:t>、数据库原理、算法分析与设计、</a:t>
            </a:r>
            <a:r>
              <a:rPr lang="en-US" altLang="zh-CN" sz="1400" b="1" dirty="0">
                <a:solidFill>
                  <a:srgbClr val="0000FF"/>
                </a:solidFill>
              </a:rPr>
              <a:t>Java</a:t>
            </a:r>
            <a:r>
              <a:rPr lang="zh-CN" altLang="en-US" sz="1400" b="1" dirty="0">
                <a:solidFill>
                  <a:srgbClr val="0000FF"/>
                </a:solidFill>
              </a:rPr>
              <a:t>程序设计、智慧农业</a:t>
            </a:r>
            <a:endParaRPr lang="en-US" altLang="zh-CN" sz="1400" b="1" dirty="0">
              <a:solidFill>
                <a:srgbClr val="0000FF"/>
              </a:solidFill>
            </a:endParaRPr>
          </a:p>
          <a:p>
            <a:pPr algn="ctr"/>
            <a:r>
              <a:rPr lang="zh-CN" altLang="en-US" sz="1400" b="1" dirty="0">
                <a:solidFill>
                  <a:srgbClr val="0000FF"/>
                </a:solidFill>
              </a:rPr>
              <a:t>国际课程</a:t>
            </a:r>
            <a:r>
              <a:rPr lang="en-US" altLang="zh-CN" sz="1400" b="1" dirty="0">
                <a:solidFill>
                  <a:srgbClr val="0000FF"/>
                </a:solidFill>
              </a:rPr>
              <a:t>: </a:t>
            </a:r>
            <a:r>
              <a:rPr lang="zh-CN" altLang="en-US" sz="1400" b="1" dirty="0">
                <a:solidFill>
                  <a:srgbClr val="0000FF"/>
                </a:solidFill>
              </a:rPr>
              <a:t>数字图像处理</a:t>
            </a:r>
            <a:endParaRPr lang="zh-CN" altLang="en-US" sz="1600" b="1" dirty="0">
              <a:solidFill>
                <a:srgbClr val="0000FF"/>
              </a:solidFill>
            </a:endParaRP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计算机大类基础（</a:t>
            </a:r>
            <a:r>
              <a:rPr lang="en-US" altLang="zh-CN" sz="2000" b="1" dirty="0">
                <a:solidFill>
                  <a:srgbClr val="FF0000"/>
                </a:solidFill>
                <a:sym typeface="+mn-ea"/>
              </a:rPr>
              <a:t>1-3</a:t>
            </a: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学期） （公共基础课、平台课、选修课）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1503378" y="813608"/>
            <a:ext cx="2766801" cy="2695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计算机科学与技术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8904312" y="822183"/>
            <a:ext cx="2764785" cy="2913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数据科学与大数据技术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4984531" y="803500"/>
            <a:ext cx="2682872" cy="2695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FF0000"/>
                </a:solidFill>
              </a:rPr>
              <a:t>人工智能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415480" y="4278504"/>
            <a:ext cx="2952328" cy="3552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l" fontAlgn="ctr"/>
            <a:r>
              <a:rPr lang="zh-CN" altLang="en-US" sz="1200" b="1" dirty="0">
                <a:solidFill>
                  <a:schemeClr val="tx1"/>
                </a:solidFill>
              </a:rPr>
              <a:t>数字逻辑与</a:t>
            </a:r>
            <a:r>
              <a:rPr lang="en-US" altLang="zh-CN" sz="1200" b="1" dirty="0">
                <a:solidFill>
                  <a:schemeClr val="tx1"/>
                </a:solidFill>
              </a:rPr>
              <a:t>EDA</a:t>
            </a:r>
            <a:r>
              <a:rPr lang="zh-CN" altLang="en-US" sz="1200" b="1" dirty="0">
                <a:solidFill>
                  <a:schemeClr val="tx1"/>
                </a:solidFill>
              </a:rPr>
              <a:t>技术、汇编语言程序设计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435508" y="3574731"/>
            <a:ext cx="3780919" cy="6242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 fontAlgn="ctr"/>
            <a:r>
              <a:rPr lang="zh-CN" altLang="en-US" sz="1200" b="1" dirty="0">
                <a:solidFill>
                  <a:srgbClr val="C00000"/>
                </a:solidFill>
              </a:rPr>
              <a:t>人工智能、机器学习、自然语言处理、计算机视觉、</a:t>
            </a:r>
            <a:r>
              <a:rPr lang="zh-CN" altLang="en-US" sz="1200" b="1" dirty="0">
                <a:solidFill>
                  <a:srgbClr val="0000FF"/>
                </a:solidFill>
              </a:rPr>
              <a:t>智能机器人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1410615" y="3725673"/>
            <a:ext cx="2952329" cy="3552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 fontAlgn="ctr"/>
            <a:r>
              <a:rPr lang="zh-CN" altLang="en-US" sz="1200" b="1" dirty="0">
                <a:solidFill>
                  <a:srgbClr val="C00000"/>
                </a:solidFill>
              </a:rPr>
              <a:t>软件工程</a:t>
            </a:r>
            <a:r>
              <a:rPr lang="zh-CN" altLang="en-US" sz="1200" b="1" dirty="0">
                <a:solidFill>
                  <a:srgbClr val="0000FF"/>
                </a:solidFill>
              </a:rPr>
              <a:t>、</a:t>
            </a:r>
            <a:r>
              <a:rPr lang="zh-CN" altLang="en-US" sz="1200" b="1" dirty="0">
                <a:solidFill>
                  <a:srgbClr val="C00000"/>
                </a:solidFill>
              </a:rPr>
              <a:t>计算机组成原理、操作系统</a:t>
            </a:r>
            <a:endParaRPr lang="en-US" altLang="zh-CN" sz="1200" b="1" dirty="0">
              <a:solidFill>
                <a:srgbClr val="C00000"/>
              </a:solidFill>
            </a:endParaRPr>
          </a:p>
          <a:p>
            <a:pPr algn="ctr" fontAlgn="ctr"/>
            <a:r>
              <a:rPr lang="zh-CN" altLang="en-US" sz="1200" b="1" dirty="0">
                <a:solidFill>
                  <a:srgbClr val="C00000"/>
                </a:solidFill>
              </a:rPr>
              <a:t>计算机网络</a:t>
            </a:r>
            <a:r>
              <a:rPr lang="zh-CN" altLang="en-US" sz="1200" b="1" dirty="0">
                <a:solidFill>
                  <a:schemeClr val="tx1"/>
                </a:solidFill>
              </a:rPr>
              <a:t>、编译原理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1379551" y="1158309"/>
            <a:ext cx="3019675" cy="2470135"/>
          </a:xfrm>
          <a:prstGeom prst="roundRect">
            <a:avLst/>
          </a:prstGeom>
          <a:ln cap="sq">
            <a:solidFill>
              <a:schemeClr val="dk1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200" b="1" dirty="0">
                <a:solidFill>
                  <a:schemeClr val="tx1"/>
                </a:solidFill>
              </a:rPr>
              <a:t>1.</a:t>
            </a:r>
            <a:r>
              <a:rPr lang="zh-CN" altLang="en-US" sz="1200" b="1" dirty="0">
                <a:solidFill>
                  <a:schemeClr val="tx1"/>
                </a:solidFill>
              </a:rPr>
              <a:t> 接口技术、嵌入式系统、物联网工程、计算机体系结构、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r>
              <a:rPr lang="en-US" altLang="zh-CN" sz="1200" b="1" dirty="0">
                <a:solidFill>
                  <a:schemeClr val="tx1"/>
                </a:solidFill>
              </a:rPr>
              <a:t>2.</a:t>
            </a:r>
            <a:r>
              <a:rPr lang="zh-CN" altLang="en-US" sz="1200" b="1" dirty="0">
                <a:solidFill>
                  <a:schemeClr val="tx1"/>
                </a:solidFill>
              </a:rPr>
              <a:t> 面向对象系统分析与设计、软件测试与质量保障、软件体系结构与设计模式</a:t>
            </a:r>
            <a:r>
              <a:rPr lang="en-US" altLang="zh-CN" sz="1200" b="1" dirty="0">
                <a:solidFill>
                  <a:schemeClr val="tx1"/>
                </a:solidFill>
              </a:rPr>
              <a:t>Linux</a:t>
            </a:r>
            <a:r>
              <a:rPr lang="zh-CN" altLang="en-US" sz="1200" b="1" dirty="0">
                <a:solidFill>
                  <a:schemeClr val="tx1"/>
                </a:solidFill>
              </a:rPr>
              <a:t>编程与应用、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r>
              <a:rPr lang="en-US" altLang="zh-CN" sz="1200" b="1" dirty="0">
                <a:solidFill>
                  <a:srgbClr val="C00000"/>
                </a:solidFill>
              </a:rPr>
              <a:t>3.</a:t>
            </a:r>
            <a:r>
              <a:rPr lang="zh-CN" altLang="en-US" sz="1200" b="1" dirty="0">
                <a:solidFill>
                  <a:srgbClr val="C00000"/>
                </a:solidFill>
              </a:rPr>
              <a:t> 信息安全、高性能计算</a:t>
            </a:r>
            <a:r>
              <a:rPr lang="zh-CN" altLang="en-US" sz="1200" b="1" dirty="0">
                <a:solidFill>
                  <a:schemeClr val="tx1"/>
                </a:solidFill>
              </a:rPr>
              <a:t>、区块链导论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r>
              <a:rPr lang="en-US" altLang="zh-CN" sz="1200" b="1" dirty="0">
                <a:solidFill>
                  <a:srgbClr val="C00000"/>
                </a:solidFill>
              </a:rPr>
              <a:t>4. </a:t>
            </a:r>
            <a:r>
              <a:rPr lang="zh-CN" altLang="en-US" sz="1200" b="1" dirty="0">
                <a:solidFill>
                  <a:srgbClr val="C00000"/>
                </a:solidFill>
              </a:rPr>
              <a:t>数据分析与集成、</a:t>
            </a:r>
            <a:r>
              <a:rPr lang="zh-CN" altLang="en-US" sz="1200" b="1" dirty="0">
                <a:solidFill>
                  <a:schemeClr val="tx1"/>
                </a:solidFill>
              </a:rPr>
              <a:t>智能媒体数据处理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r>
              <a:rPr lang="en-US" altLang="zh-CN" sz="1200" b="1" dirty="0">
                <a:solidFill>
                  <a:srgbClr val="0000FF"/>
                </a:solidFill>
              </a:rPr>
              <a:t>5. </a:t>
            </a:r>
            <a:r>
              <a:rPr lang="zh-CN" altLang="en-US" sz="1200" b="1" dirty="0">
                <a:solidFill>
                  <a:srgbClr val="C00000"/>
                </a:solidFill>
              </a:rPr>
              <a:t>人工智能导论、计算机图形学、计算机视觉、机器学习导引、神经网络与深度学习、自然语言处理与知识发现、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8339944" y="3541852"/>
            <a:ext cx="3720020" cy="6680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200" b="1" dirty="0">
                <a:solidFill>
                  <a:srgbClr val="2497DA"/>
                </a:solidFill>
              </a:rPr>
              <a:t>大数据统计分析基础、数据挖掘、大数据处理结构与模式、</a:t>
            </a:r>
            <a:r>
              <a:rPr lang="zh-CN" altLang="en-US" sz="1200" b="1" dirty="0">
                <a:solidFill>
                  <a:srgbClr val="C00000"/>
                </a:solidFill>
              </a:rPr>
              <a:t>机器学习、人工智能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4429004" y="1284646"/>
            <a:ext cx="3759290" cy="22468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fontAlgn="ctr"/>
            <a:r>
              <a:rPr lang="en-US" altLang="zh-CN" sz="1200" b="1" dirty="0">
                <a:solidFill>
                  <a:srgbClr val="0000FF"/>
                </a:solidFill>
              </a:rPr>
              <a:t>1.</a:t>
            </a:r>
            <a:r>
              <a:rPr lang="zh-CN" altLang="en-US" sz="1200" b="1" dirty="0">
                <a:solidFill>
                  <a:schemeClr val="accent6"/>
                </a:solidFill>
              </a:rPr>
              <a:t>最优化理论与方法、</a:t>
            </a:r>
            <a:r>
              <a:rPr lang="zh-CN" altLang="en-US" sz="1200" b="1" dirty="0">
                <a:solidFill>
                  <a:srgbClr val="0000FF"/>
                </a:solidFill>
              </a:rPr>
              <a:t>矩阵论、统计学</a:t>
            </a:r>
            <a:endParaRPr lang="en-US" altLang="zh-CN" sz="1200" b="1" dirty="0">
              <a:solidFill>
                <a:schemeClr val="accent6"/>
              </a:solidFill>
            </a:endParaRPr>
          </a:p>
          <a:p>
            <a:pPr fontAlgn="ctr"/>
            <a:r>
              <a:rPr lang="en-US" altLang="zh-CN" sz="1200" b="1" dirty="0">
                <a:solidFill>
                  <a:srgbClr val="C00000"/>
                </a:solidFill>
              </a:rPr>
              <a:t>2. </a:t>
            </a:r>
            <a:r>
              <a:rPr lang="zh-CN" altLang="en-US" sz="1200" b="1" dirty="0">
                <a:solidFill>
                  <a:srgbClr val="C00000"/>
                </a:solidFill>
              </a:rPr>
              <a:t>软件工程</a:t>
            </a:r>
            <a:endParaRPr lang="en-US" altLang="zh-CN" sz="1200" b="1" dirty="0">
              <a:solidFill>
                <a:srgbClr val="C00000"/>
              </a:solidFill>
            </a:endParaRPr>
          </a:p>
          <a:p>
            <a:pPr fontAlgn="ctr"/>
            <a:r>
              <a:rPr lang="en-US" altLang="zh-CN" sz="1200" b="1" dirty="0">
                <a:solidFill>
                  <a:srgbClr val="0000FF"/>
                </a:solidFill>
              </a:rPr>
              <a:t>3. </a:t>
            </a:r>
            <a:r>
              <a:rPr lang="zh-CN" altLang="en-US" sz="1200" b="1" dirty="0">
                <a:solidFill>
                  <a:srgbClr val="C00000"/>
                </a:solidFill>
              </a:rPr>
              <a:t>信息安全、高性能计算</a:t>
            </a:r>
            <a:endParaRPr lang="en-US" altLang="zh-CN" sz="1200" b="1" dirty="0">
              <a:solidFill>
                <a:srgbClr val="C00000"/>
              </a:solidFill>
            </a:endParaRPr>
          </a:p>
          <a:p>
            <a:pPr fontAlgn="ctr"/>
            <a:r>
              <a:rPr lang="en-US" altLang="zh-CN" sz="1200" b="1" dirty="0">
                <a:solidFill>
                  <a:srgbClr val="0000FF"/>
                </a:solidFill>
              </a:rPr>
              <a:t>4. </a:t>
            </a:r>
            <a:r>
              <a:rPr lang="zh-CN" altLang="en-US" sz="1200" b="1" dirty="0">
                <a:solidFill>
                  <a:srgbClr val="C00000"/>
                </a:solidFill>
              </a:rPr>
              <a:t>数据分析与集成、</a:t>
            </a:r>
            <a:endParaRPr lang="en-US" altLang="zh-CN" sz="1200" b="1" dirty="0">
              <a:solidFill>
                <a:srgbClr val="C00000"/>
              </a:solidFill>
            </a:endParaRPr>
          </a:p>
          <a:p>
            <a:pPr fontAlgn="ctr"/>
            <a:r>
              <a:rPr lang="en-US" altLang="zh-CN" sz="1200" b="1" dirty="0">
                <a:solidFill>
                  <a:srgbClr val="0000FF"/>
                </a:solidFill>
              </a:rPr>
              <a:t>5. </a:t>
            </a:r>
            <a:r>
              <a:rPr lang="zh-CN" altLang="en-US" sz="1200" b="1" dirty="0">
                <a:solidFill>
                  <a:srgbClr val="C00000"/>
                </a:solidFill>
              </a:rPr>
              <a:t>神经网络与深度学习</a:t>
            </a:r>
            <a:r>
              <a:rPr lang="zh-CN" altLang="en-US" sz="1200" b="1" dirty="0">
                <a:solidFill>
                  <a:srgbClr val="0000FF"/>
                </a:solidFill>
              </a:rPr>
              <a:t>、</a:t>
            </a:r>
            <a:r>
              <a:rPr lang="zh-CN" altLang="en-US" sz="1200" b="1" dirty="0">
                <a:solidFill>
                  <a:srgbClr val="C00000"/>
                </a:solidFill>
              </a:rPr>
              <a:t>知识表示与认知工程、生物文本挖掘与知识发现概论</a:t>
            </a:r>
            <a:endParaRPr lang="en-US" altLang="zh-CN" sz="1200" b="1" dirty="0">
              <a:solidFill>
                <a:srgbClr val="0000FF"/>
              </a:solidFill>
            </a:endParaRPr>
          </a:p>
          <a:p>
            <a:pPr fontAlgn="ctr"/>
            <a:r>
              <a:rPr lang="en-US" altLang="zh-CN" sz="1200" b="1" dirty="0">
                <a:solidFill>
                  <a:srgbClr val="0000FF"/>
                </a:solidFill>
              </a:rPr>
              <a:t>6. </a:t>
            </a:r>
            <a:r>
              <a:rPr lang="zh-CN" altLang="en-US" sz="1200" b="1" dirty="0">
                <a:solidFill>
                  <a:schemeClr val="accent6"/>
                </a:solidFill>
              </a:rPr>
              <a:t>社交网络数据分析与处理</a:t>
            </a:r>
            <a:endParaRPr lang="en-US" altLang="zh-CN" sz="1200" b="1" dirty="0">
              <a:solidFill>
                <a:srgbClr val="0000FF"/>
              </a:solidFill>
            </a:endParaRPr>
          </a:p>
          <a:p>
            <a:pPr fontAlgn="ctr"/>
            <a:r>
              <a:rPr lang="en-US" altLang="zh-CN" sz="1200" b="1" dirty="0">
                <a:solidFill>
                  <a:srgbClr val="0000FF"/>
                </a:solidFill>
              </a:rPr>
              <a:t>7. </a:t>
            </a:r>
            <a:r>
              <a:rPr lang="zh-CN" altLang="en-US" sz="1200" b="1" dirty="0">
                <a:solidFill>
                  <a:srgbClr val="0000FF"/>
                </a:solidFill>
              </a:rPr>
              <a:t>人机交互、强化学习、现代控制理论、生物医学智能信息处理、三维视觉与理解</a:t>
            </a:r>
            <a:endParaRPr lang="en-US" altLang="zh-CN" sz="1200" b="1" dirty="0">
              <a:solidFill>
                <a:srgbClr val="0000FF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339944" y="1271177"/>
            <a:ext cx="3720020" cy="22468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l" eaLnBrk="1" fontAlgn="ctr" latinLnBrk="0" hangingPunct="1"/>
            <a:endParaRPr lang="en-US" altLang="zh-CN" sz="1200" b="1" dirty="0">
              <a:solidFill>
                <a:srgbClr val="0000FF"/>
              </a:solidFill>
            </a:endParaRPr>
          </a:p>
          <a:p>
            <a:pPr fontAlgn="ctr"/>
            <a:r>
              <a:rPr lang="en-US" altLang="zh-CN" sz="1200" b="1" dirty="0">
                <a:solidFill>
                  <a:srgbClr val="0000FF"/>
                </a:solidFill>
              </a:rPr>
              <a:t>1  </a:t>
            </a:r>
            <a:r>
              <a:rPr lang="zh-CN" altLang="en-US" sz="1200" b="1" dirty="0">
                <a:solidFill>
                  <a:schemeClr val="accent6"/>
                </a:solidFill>
              </a:rPr>
              <a:t>最优化理论与方法、</a:t>
            </a:r>
            <a:r>
              <a:rPr lang="zh-CN" altLang="en-US" sz="1200" b="1" dirty="0">
                <a:solidFill>
                  <a:srgbClr val="2497DA"/>
                </a:solidFill>
              </a:rPr>
              <a:t>应用时间序列分析、随机过程</a:t>
            </a:r>
            <a:endParaRPr lang="en-US" altLang="zh-CN" sz="1200" b="1" dirty="0">
              <a:solidFill>
                <a:schemeClr val="accent6"/>
              </a:solidFill>
            </a:endParaRPr>
          </a:p>
          <a:p>
            <a:pPr fontAlgn="ctr"/>
            <a:r>
              <a:rPr lang="en-US" altLang="zh-CN" sz="1200" b="1" dirty="0">
                <a:solidFill>
                  <a:srgbClr val="C00000"/>
                </a:solidFill>
              </a:rPr>
              <a:t>2. </a:t>
            </a:r>
            <a:r>
              <a:rPr lang="zh-CN" altLang="en-US" sz="1200" b="1" dirty="0">
                <a:solidFill>
                  <a:srgbClr val="C00000"/>
                </a:solidFill>
              </a:rPr>
              <a:t>软件工程</a:t>
            </a:r>
            <a:endParaRPr lang="en-US" altLang="zh-CN" sz="1200" b="1" dirty="0">
              <a:solidFill>
                <a:srgbClr val="C00000"/>
              </a:solidFill>
            </a:endParaRPr>
          </a:p>
          <a:p>
            <a:pPr fontAlgn="ctr"/>
            <a:r>
              <a:rPr lang="en-US" altLang="zh-CN" sz="1200" b="1" dirty="0">
                <a:solidFill>
                  <a:srgbClr val="C00000"/>
                </a:solidFill>
              </a:rPr>
              <a:t>3. </a:t>
            </a:r>
            <a:r>
              <a:rPr lang="zh-CN" altLang="en-US" sz="1200" b="1" dirty="0">
                <a:solidFill>
                  <a:srgbClr val="C00000"/>
                </a:solidFill>
              </a:rPr>
              <a:t>信息安全、高性能计算、</a:t>
            </a:r>
            <a:endParaRPr lang="en-US" altLang="zh-CN" sz="1200" b="1" dirty="0">
              <a:solidFill>
                <a:srgbClr val="C00000"/>
              </a:solidFill>
            </a:endParaRPr>
          </a:p>
          <a:p>
            <a:pPr fontAlgn="ctr"/>
            <a:r>
              <a:rPr lang="en-US" altLang="zh-CN" sz="1200" b="1" dirty="0">
                <a:solidFill>
                  <a:srgbClr val="C00000"/>
                </a:solidFill>
              </a:rPr>
              <a:t>4.  </a:t>
            </a:r>
            <a:r>
              <a:rPr lang="zh-CN" altLang="en-US" sz="1200" b="1" dirty="0">
                <a:solidFill>
                  <a:srgbClr val="C00000"/>
                </a:solidFill>
              </a:rPr>
              <a:t>神经网络与深度学习、自然语言处理与知识发现</a:t>
            </a:r>
            <a:endParaRPr lang="en-US" altLang="zh-CN" sz="1200" b="1" dirty="0">
              <a:solidFill>
                <a:srgbClr val="C00000"/>
              </a:solidFill>
            </a:endParaRPr>
          </a:p>
          <a:p>
            <a:pPr fontAlgn="ctr"/>
            <a:r>
              <a:rPr lang="en-US" altLang="zh-CN" sz="1200" b="1" dirty="0">
                <a:solidFill>
                  <a:schemeClr val="accent6"/>
                </a:solidFill>
              </a:rPr>
              <a:t>5. </a:t>
            </a:r>
            <a:r>
              <a:rPr lang="zh-CN" altLang="en-US" sz="1200" b="1" dirty="0">
                <a:solidFill>
                  <a:schemeClr val="accent6"/>
                </a:solidFill>
              </a:rPr>
              <a:t>社交网络数据分析与处理</a:t>
            </a:r>
            <a:endParaRPr lang="en-US" altLang="zh-CN" sz="1200" b="1" dirty="0">
              <a:solidFill>
                <a:schemeClr val="accent6"/>
              </a:solidFill>
            </a:endParaRPr>
          </a:p>
          <a:p>
            <a:pPr fontAlgn="ctr"/>
            <a:r>
              <a:rPr lang="en-US" altLang="zh-CN" sz="1200" b="1" dirty="0">
                <a:solidFill>
                  <a:srgbClr val="C00000"/>
                </a:solidFill>
              </a:rPr>
              <a:t>6. </a:t>
            </a:r>
            <a:r>
              <a:rPr lang="zh-CN" altLang="en-US" sz="1200" b="1" dirty="0">
                <a:solidFill>
                  <a:srgbClr val="2497DA"/>
                </a:solidFill>
              </a:rPr>
              <a:t>信息检索与搜索引擎、非结构化数据库、云计算、大数据可视化、区块链导论、医学影像数据分析与处理、多媒体数据分析与处理、组学数据分析与处理、保险精算、农业大数据分析与处理</a:t>
            </a:r>
          </a:p>
        </p:txBody>
      </p:sp>
      <p:cxnSp>
        <p:nvCxnSpPr>
          <p:cNvPr id="27" name="直接箭头连接符 26"/>
          <p:cNvCxnSpPr>
            <a:cxnSpLocks/>
          </p:cNvCxnSpPr>
          <p:nvPr/>
        </p:nvCxnSpPr>
        <p:spPr>
          <a:xfrm>
            <a:off x="5507088" y="3903280"/>
            <a:ext cx="4261320" cy="9600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cxnSpLocks/>
          </p:cNvCxnSpPr>
          <p:nvPr/>
        </p:nvCxnSpPr>
        <p:spPr>
          <a:xfrm flipV="1">
            <a:off x="7248128" y="2228484"/>
            <a:ext cx="1224136" cy="7119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7">
            <a:extLst>
              <a:ext uri="{FF2B5EF4-FFF2-40B4-BE49-F238E27FC236}">
                <a16:creationId xmlns:a16="http://schemas.microsoft.com/office/drawing/2014/main" id="{CCD667C2-C7BA-235F-C268-3BD8519D35FC}"/>
              </a:ext>
            </a:extLst>
          </p:cNvPr>
          <p:cNvSpPr/>
          <p:nvPr/>
        </p:nvSpPr>
        <p:spPr>
          <a:xfrm>
            <a:off x="47329" y="4270883"/>
            <a:ext cx="1296144" cy="3696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l" fontAlgn="ctr"/>
            <a:r>
              <a:rPr lang="zh-CN" altLang="en-US" sz="1600" b="1" dirty="0">
                <a:solidFill>
                  <a:srgbClr val="FF0000"/>
                </a:solidFill>
              </a:rPr>
              <a:t>专业平台课</a:t>
            </a:r>
            <a:endParaRPr lang="zh-CN" altLang="en-US" sz="1200" b="1" dirty="0">
              <a:solidFill>
                <a:srgbClr val="0000FF"/>
              </a:solidFill>
            </a:endParaRPr>
          </a:p>
        </p:txBody>
      </p:sp>
      <p:sp>
        <p:nvSpPr>
          <p:cNvPr id="13" name="圆角矩形 7">
            <a:extLst>
              <a:ext uri="{FF2B5EF4-FFF2-40B4-BE49-F238E27FC236}">
                <a16:creationId xmlns:a16="http://schemas.microsoft.com/office/drawing/2014/main" id="{BB6F67ED-5A7A-8DE6-5E7C-4422FE055501}"/>
              </a:ext>
            </a:extLst>
          </p:cNvPr>
          <p:cNvSpPr/>
          <p:nvPr/>
        </p:nvSpPr>
        <p:spPr>
          <a:xfrm>
            <a:off x="47329" y="3701987"/>
            <a:ext cx="1296144" cy="3696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l" fontAlgn="ctr"/>
            <a:r>
              <a:rPr lang="zh-CN" altLang="en-US" sz="1600" b="1" dirty="0">
                <a:solidFill>
                  <a:srgbClr val="FF0000"/>
                </a:solidFill>
              </a:rPr>
              <a:t>专业核心课</a:t>
            </a:r>
            <a:endParaRPr lang="zh-CN" altLang="en-US" sz="1200" b="1" dirty="0">
              <a:solidFill>
                <a:srgbClr val="0000FF"/>
              </a:solidFill>
            </a:endParaRPr>
          </a:p>
        </p:txBody>
      </p:sp>
      <p:sp>
        <p:nvSpPr>
          <p:cNvPr id="32" name="圆角矩形 7">
            <a:extLst>
              <a:ext uri="{FF2B5EF4-FFF2-40B4-BE49-F238E27FC236}">
                <a16:creationId xmlns:a16="http://schemas.microsoft.com/office/drawing/2014/main" id="{D945E4B0-C5A3-101A-28E2-407D43AFE8A7}"/>
              </a:ext>
            </a:extLst>
          </p:cNvPr>
          <p:cNvSpPr/>
          <p:nvPr/>
        </p:nvSpPr>
        <p:spPr>
          <a:xfrm>
            <a:off x="41641" y="2326377"/>
            <a:ext cx="1296144" cy="3696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l" fontAlgn="ctr"/>
            <a:r>
              <a:rPr lang="zh-CN" altLang="en-US" sz="1600" b="1" dirty="0">
                <a:solidFill>
                  <a:srgbClr val="FF0000"/>
                </a:solidFill>
              </a:rPr>
              <a:t>专业选修课</a:t>
            </a:r>
            <a:endParaRPr lang="zh-CN" altLang="en-US" sz="1200" b="1" dirty="0">
              <a:solidFill>
                <a:srgbClr val="0000FF"/>
              </a:solidFill>
            </a:endParaRPr>
          </a:p>
        </p:txBody>
      </p:sp>
      <p:sp>
        <p:nvSpPr>
          <p:cNvPr id="33" name="圆角矩形 9">
            <a:extLst>
              <a:ext uri="{FF2B5EF4-FFF2-40B4-BE49-F238E27FC236}">
                <a16:creationId xmlns:a16="http://schemas.microsoft.com/office/drawing/2014/main" id="{7A0780EC-BA90-19C2-CD63-EB43ED883A43}"/>
              </a:ext>
            </a:extLst>
          </p:cNvPr>
          <p:cNvSpPr/>
          <p:nvPr/>
        </p:nvSpPr>
        <p:spPr>
          <a:xfrm>
            <a:off x="4439816" y="4278504"/>
            <a:ext cx="3780919" cy="3786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 fontAlgn="ctr"/>
            <a:r>
              <a:rPr lang="zh-CN" altLang="en-US" sz="1200" b="1" dirty="0">
                <a:solidFill>
                  <a:srgbClr val="C00000"/>
                </a:solidFill>
              </a:rPr>
              <a:t>计算机组成与结构</a:t>
            </a:r>
            <a:r>
              <a:rPr lang="en-US" altLang="zh-CN" sz="1200" b="1" dirty="0">
                <a:solidFill>
                  <a:srgbClr val="C00000"/>
                </a:solidFill>
              </a:rPr>
              <a:t>*</a:t>
            </a:r>
            <a:r>
              <a:rPr lang="zh-CN" altLang="en-US" sz="1200" b="1" dirty="0">
                <a:solidFill>
                  <a:srgbClr val="C00000"/>
                </a:solidFill>
              </a:rPr>
              <a:t>、操作系统原理</a:t>
            </a:r>
            <a:r>
              <a:rPr lang="en-US" altLang="zh-CN" sz="1200" b="1" dirty="0">
                <a:solidFill>
                  <a:srgbClr val="C00000"/>
                </a:solidFill>
              </a:rPr>
              <a:t>*</a:t>
            </a:r>
            <a:r>
              <a:rPr lang="zh-CN" altLang="en-US" sz="1200" b="1" dirty="0">
                <a:solidFill>
                  <a:srgbClr val="C00000"/>
                </a:solidFill>
              </a:rPr>
              <a:t>、数据通信与网络</a:t>
            </a:r>
            <a:r>
              <a:rPr lang="en-US" altLang="zh-CN" sz="1200" b="1" dirty="0">
                <a:solidFill>
                  <a:srgbClr val="C00000"/>
                </a:solidFill>
              </a:rPr>
              <a:t>*</a:t>
            </a:r>
            <a:endParaRPr lang="zh-CN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25" name="直接箭头连接符 24"/>
          <p:cNvCxnSpPr>
            <a:cxnSpLocks/>
          </p:cNvCxnSpPr>
          <p:nvPr/>
        </p:nvCxnSpPr>
        <p:spPr>
          <a:xfrm>
            <a:off x="3791744" y="3935044"/>
            <a:ext cx="820629" cy="43006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9283831-8FF5-A327-4E31-AA1195A96448}"/>
              </a:ext>
            </a:extLst>
          </p:cNvPr>
          <p:cNvCxnSpPr>
            <a:cxnSpLocks/>
          </p:cNvCxnSpPr>
          <p:nvPr/>
        </p:nvCxnSpPr>
        <p:spPr>
          <a:xfrm flipV="1">
            <a:off x="1945882" y="1920875"/>
            <a:ext cx="2666491" cy="1884203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1065B89-7B1F-1C0F-43A6-BAF24CEF1552}"/>
              </a:ext>
            </a:extLst>
          </p:cNvPr>
          <p:cNvCxnSpPr>
            <a:cxnSpLocks/>
          </p:cNvCxnSpPr>
          <p:nvPr/>
        </p:nvCxnSpPr>
        <p:spPr>
          <a:xfrm>
            <a:off x="3575720" y="2961005"/>
            <a:ext cx="2519102" cy="821606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5F4AC21-BD2C-1F39-06D5-93BEEEF099FC}"/>
              </a:ext>
            </a:extLst>
          </p:cNvPr>
          <p:cNvCxnSpPr>
            <a:cxnSpLocks/>
          </p:cNvCxnSpPr>
          <p:nvPr/>
        </p:nvCxnSpPr>
        <p:spPr>
          <a:xfrm flipV="1">
            <a:off x="3601247" y="2511224"/>
            <a:ext cx="1905841" cy="408776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9">
            <a:extLst>
              <a:ext uri="{FF2B5EF4-FFF2-40B4-BE49-F238E27FC236}">
                <a16:creationId xmlns:a16="http://schemas.microsoft.com/office/drawing/2014/main" id="{31CED457-90D1-531F-49C1-F880BACB3380}"/>
              </a:ext>
            </a:extLst>
          </p:cNvPr>
          <p:cNvSpPr/>
          <p:nvPr/>
        </p:nvSpPr>
        <p:spPr>
          <a:xfrm>
            <a:off x="8328248" y="4261900"/>
            <a:ext cx="3731716" cy="3786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 fontAlgn="ctr"/>
            <a:r>
              <a:rPr lang="zh-CN" altLang="en-US" sz="1200" b="1" dirty="0">
                <a:solidFill>
                  <a:srgbClr val="C00000"/>
                </a:solidFill>
              </a:rPr>
              <a:t>计算机组成与结构、操作系统原理、数据通信与网络</a:t>
            </a:r>
          </a:p>
        </p:txBody>
      </p:sp>
      <p:cxnSp>
        <p:nvCxnSpPr>
          <p:cNvPr id="31" name="直接箭头连接符 30"/>
          <p:cNvCxnSpPr>
            <a:cxnSpLocks/>
          </p:cNvCxnSpPr>
          <p:nvPr/>
        </p:nvCxnSpPr>
        <p:spPr>
          <a:xfrm flipV="1">
            <a:off x="8112224" y="4478155"/>
            <a:ext cx="360040" cy="7233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3CF04FD7-76D0-774A-403E-A0851BEF90D4}"/>
              </a:ext>
            </a:extLst>
          </p:cNvPr>
          <p:cNvSpPr txBox="1"/>
          <p:nvPr/>
        </p:nvSpPr>
        <p:spPr>
          <a:xfrm>
            <a:off x="1133002" y="5078276"/>
            <a:ext cx="10351293" cy="1477328"/>
          </a:xfrm>
          <a:prstGeom prst="rect">
            <a:avLst/>
          </a:prstGeom>
          <a:solidFill>
            <a:schemeClr val="accent1"/>
          </a:solidFill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结论：本科教育三个专业课程差别不大，</a:t>
            </a:r>
            <a:r>
              <a:rPr lang="en-US" altLang="zh-CN" dirty="0">
                <a:solidFill>
                  <a:schemeClr val="bg1"/>
                </a:solidFill>
              </a:rPr>
              <a:t>1) </a:t>
            </a:r>
            <a:r>
              <a:rPr lang="zh-CN" altLang="en-US" dirty="0">
                <a:solidFill>
                  <a:schemeClr val="bg1"/>
                </a:solidFill>
              </a:rPr>
              <a:t>特别是面对计算机大类上在</a:t>
            </a:r>
            <a:r>
              <a:rPr lang="zh-CN" altLang="en-US" dirty="0">
                <a:solidFill>
                  <a:srgbClr val="FF0000"/>
                </a:solidFill>
              </a:rPr>
              <a:t>公共基础课、平台课是一致的</a:t>
            </a:r>
            <a:r>
              <a:rPr lang="zh-CN" altLang="en-US" dirty="0">
                <a:solidFill>
                  <a:schemeClr val="bg1"/>
                </a:solidFill>
              </a:rPr>
              <a:t>，培养方案制定上是重点关注的；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）在专业核心、选修课上</a:t>
            </a:r>
            <a:r>
              <a:rPr lang="zh-CN" altLang="en-US" dirty="0">
                <a:solidFill>
                  <a:srgbClr val="FF0000"/>
                </a:solidFill>
              </a:rPr>
              <a:t>各有侧重；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）智能化</a:t>
            </a:r>
            <a:r>
              <a:rPr lang="zh-CN" altLang="en-US" dirty="0">
                <a:solidFill>
                  <a:schemeClr val="bg1"/>
                </a:solidFill>
              </a:rPr>
              <a:t>实际上都是必不可少的；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r>
              <a:rPr lang="zh-CN" altLang="en-US" dirty="0">
                <a:solidFill>
                  <a:srgbClr val="FF0000"/>
                </a:solidFill>
              </a:rPr>
              <a:t>课程的难度是一致</a:t>
            </a:r>
            <a:r>
              <a:rPr lang="zh-CN" altLang="en-US" dirty="0">
                <a:solidFill>
                  <a:schemeClr val="bg1"/>
                </a:solidFill>
              </a:rPr>
              <a:t>、没有明显差异。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6cbf69e58faebc9ce2f931c82523ee84a56fa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3326e87-91ec-4fae-a1e1-1af52ab6014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3326e87-91ec-4fae-a1e1-1af52ab6014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3326e87-91ec-4fae-a1e1-1af52ab60147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3326e87-91ec-4fae-a1e1-1af52ab60147}"/>
</p:tagLst>
</file>

<file path=ppt/theme/theme1.xml><?xml version="1.0" encoding="utf-8"?>
<a:theme xmlns:a="http://schemas.openxmlformats.org/drawingml/2006/main" name="信息学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4540</TotalTime>
  <Words>1531</Words>
  <Application>Microsoft Office PowerPoint</Application>
  <PresentationFormat>宽屏</PresentationFormat>
  <Paragraphs>184</Paragraphs>
  <Slides>16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黑体</vt:lpstr>
      <vt:lpstr>华康宋体W12(P)</vt:lpstr>
      <vt:lpstr>隶书</vt:lpstr>
      <vt:lpstr>思源黑体 CN Normal</vt:lpstr>
      <vt:lpstr>宋体</vt:lpstr>
      <vt:lpstr>微软雅黑</vt:lpstr>
      <vt:lpstr>Arial</vt:lpstr>
      <vt:lpstr>Calibri</vt:lpstr>
      <vt:lpstr>Calibri Light</vt:lpstr>
      <vt:lpstr>Tahoma</vt:lpstr>
      <vt:lpstr>Times New Roman</vt:lpstr>
      <vt:lpstr>Wingdings</vt:lpstr>
      <vt:lpstr>信息学院</vt:lpstr>
      <vt:lpstr>PowerPoint 演示文稿</vt:lpstr>
      <vt:lpstr>人工智能专业宣讲提纲</vt:lpstr>
      <vt:lpstr>人工智能专业宣讲提纲</vt:lpstr>
      <vt:lpstr>什么是人工智能？</vt:lpstr>
      <vt:lpstr>专业开设背景- 人工智能迅猛发展</vt:lpstr>
      <vt:lpstr>专业开设背景-人工智能专业现状</vt:lpstr>
      <vt:lpstr>开设人工智能专业的理由</vt:lpstr>
      <vt:lpstr>人工智能专业宣讲提纲</vt:lpstr>
      <vt:lpstr>二、中观-三个专业本科培养课程对比</vt:lpstr>
      <vt:lpstr>人工智能与智能机器人实验室</vt:lpstr>
      <vt:lpstr>人工智能专业宣讲提纲</vt:lpstr>
      <vt:lpstr>人工智能领域的发展与人才缺口</vt:lpstr>
      <vt:lpstr>“人工智能+”是必然的趋势-其他领域也需要人工智能人才</vt:lpstr>
      <vt:lpstr>三、微观-一些具体解答</vt:lpstr>
      <vt:lpstr>总结-欢迎加入人工智能系</vt:lpstr>
      <vt:lpstr>人工智能专业宣介完毕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385</cp:revision>
  <dcterms:created xsi:type="dcterms:W3CDTF">2015-05-15T05:48:00Z</dcterms:created>
  <dcterms:modified xsi:type="dcterms:W3CDTF">2022-10-15T01:35:59Z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4A2E03C478F1457082B207A527C6538F</vt:lpwstr>
  </property>
</Properties>
</file>